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59" r:id="rId7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8212"/>
    <a:srgbClr val="80B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62" autoAdjust="0"/>
    <p:restoredTop sz="94660"/>
  </p:normalViewPr>
  <p:slideViewPr>
    <p:cSldViewPr snapToGrid="0">
      <p:cViewPr>
        <p:scale>
          <a:sx n="55" d="100"/>
          <a:sy n="55" d="100"/>
        </p:scale>
        <p:origin x="6" y="-6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7708-A2FA-4396-A905-530B3B18D42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4063-DBCB-485D-9A8B-C36B5F458278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0" y="4880758"/>
            <a:ext cx="9144000" cy="262742"/>
            <a:chOff x="0" y="4969042"/>
            <a:chExt cx="9144000" cy="174458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4969042"/>
              <a:ext cx="9144000" cy="17445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© 2019 Your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FundingTree       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	                 		     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	                                                                          www.YourFundingTree.com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3" name="Straight Connector 12"/>
            <p:cNvCxnSpPr/>
            <p:nvPr userDrawn="1"/>
          </p:nvCxnSpPr>
          <p:spPr>
            <a:xfrm>
              <a:off x="2149435" y="5056271"/>
              <a:ext cx="4726380" cy="9024"/>
            </a:xfrm>
            <a:prstGeom prst="line">
              <a:avLst/>
            </a:prstGeom>
            <a:ln w="19050">
              <a:solidFill>
                <a:srgbClr val="80BD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5"/>
          <p:cNvGrpSpPr/>
          <p:nvPr userDrawn="1"/>
        </p:nvGrpSpPr>
        <p:grpSpPr>
          <a:xfrm>
            <a:off x="215452" y="202172"/>
            <a:ext cx="8713096" cy="382028"/>
            <a:chOff x="0" y="214872"/>
            <a:chExt cx="9066650" cy="382028"/>
          </a:xfrm>
        </p:grpSpPr>
        <p:cxnSp>
          <p:nvCxnSpPr>
            <p:cNvPr id="17" name="Straight Connector 16"/>
            <p:cNvCxnSpPr/>
            <p:nvPr userDrawn="1"/>
          </p:nvCxnSpPr>
          <p:spPr>
            <a:xfrm>
              <a:off x="508000" y="588370"/>
              <a:ext cx="7175500" cy="0"/>
            </a:xfrm>
            <a:prstGeom prst="line">
              <a:avLst/>
            </a:prstGeom>
            <a:ln>
              <a:solidFill>
                <a:srgbClr val="80BD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ounded Rectangle 17"/>
            <p:cNvSpPr/>
            <p:nvPr userDrawn="1"/>
          </p:nvSpPr>
          <p:spPr>
            <a:xfrm>
              <a:off x="6350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80B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4300" y="214872"/>
              <a:ext cx="1332350" cy="369328"/>
            </a:xfrm>
            <a:prstGeom prst="rect">
              <a:avLst/>
            </a:prstGeom>
          </p:spPr>
        </p:pic>
        <p:sp>
          <p:nvSpPr>
            <p:cNvPr id="20" name="Rounded Rectangle 19"/>
            <p:cNvSpPr/>
            <p:nvPr userDrawn="1"/>
          </p:nvSpPr>
          <p:spPr>
            <a:xfrm>
              <a:off x="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248300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7708-A2FA-4396-A905-530B3B18D42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4063-DBCB-485D-9A8B-C36B5F458278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215452" y="202172"/>
            <a:ext cx="8713096" cy="382028"/>
            <a:chOff x="0" y="214872"/>
            <a:chExt cx="9066650" cy="382028"/>
          </a:xfrm>
        </p:grpSpPr>
        <p:cxnSp>
          <p:nvCxnSpPr>
            <p:cNvPr id="21" name="Straight Connector 20"/>
            <p:cNvCxnSpPr/>
            <p:nvPr userDrawn="1"/>
          </p:nvCxnSpPr>
          <p:spPr>
            <a:xfrm>
              <a:off x="508000" y="588370"/>
              <a:ext cx="7175500" cy="0"/>
            </a:xfrm>
            <a:prstGeom prst="line">
              <a:avLst/>
            </a:prstGeom>
            <a:ln>
              <a:solidFill>
                <a:srgbClr val="80BD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ounded Rectangle 21"/>
            <p:cNvSpPr/>
            <p:nvPr userDrawn="1"/>
          </p:nvSpPr>
          <p:spPr>
            <a:xfrm>
              <a:off x="6350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80B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4300" y="214872"/>
              <a:ext cx="1332350" cy="369328"/>
            </a:xfrm>
            <a:prstGeom prst="rect">
              <a:avLst/>
            </a:prstGeom>
          </p:spPr>
        </p:pic>
        <p:sp>
          <p:nvSpPr>
            <p:cNvPr id="24" name="Rounded Rectangle 23"/>
            <p:cNvSpPr/>
            <p:nvPr userDrawn="1"/>
          </p:nvSpPr>
          <p:spPr>
            <a:xfrm>
              <a:off x="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 userDrawn="1"/>
        </p:nvGrpSpPr>
        <p:grpSpPr>
          <a:xfrm>
            <a:off x="0" y="4880758"/>
            <a:ext cx="9144000" cy="262742"/>
            <a:chOff x="0" y="4969042"/>
            <a:chExt cx="9144000" cy="174458"/>
          </a:xfrm>
        </p:grpSpPr>
        <p:sp>
          <p:nvSpPr>
            <p:cNvPr id="26" name="Rectangle 25"/>
            <p:cNvSpPr/>
            <p:nvPr userDrawn="1"/>
          </p:nvSpPr>
          <p:spPr>
            <a:xfrm>
              <a:off x="0" y="4969042"/>
              <a:ext cx="9144000" cy="17445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© 2019 Your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FundingTree       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	                 		     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	                                                                          www.YourFundingTree.com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 userDrawn="1"/>
          </p:nvCxnSpPr>
          <p:spPr>
            <a:xfrm>
              <a:off x="2149435" y="5056271"/>
              <a:ext cx="4726380" cy="9024"/>
            </a:xfrm>
            <a:prstGeom prst="line">
              <a:avLst/>
            </a:prstGeom>
            <a:ln w="19050">
              <a:solidFill>
                <a:srgbClr val="80BD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1286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7708-A2FA-4396-A905-530B3B18D42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4063-DBCB-485D-9A8B-C36B5F458278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215452" y="202172"/>
            <a:ext cx="8713096" cy="382028"/>
            <a:chOff x="0" y="214872"/>
            <a:chExt cx="9066650" cy="382028"/>
          </a:xfrm>
        </p:grpSpPr>
        <p:cxnSp>
          <p:nvCxnSpPr>
            <p:cNvPr id="21" name="Straight Connector 20"/>
            <p:cNvCxnSpPr/>
            <p:nvPr userDrawn="1"/>
          </p:nvCxnSpPr>
          <p:spPr>
            <a:xfrm>
              <a:off x="508000" y="588370"/>
              <a:ext cx="7175500" cy="0"/>
            </a:xfrm>
            <a:prstGeom prst="line">
              <a:avLst/>
            </a:prstGeom>
            <a:ln>
              <a:solidFill>
                <a:srgbClr val="80BD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ounded Rectangle 21"/>
            <p:cNvSpPr/>
            <p:nvPr userDrawn="1"/>
          </p:nvSpPr>
          <p:spPr>
            <a:xfrm>
              <a:off x="6350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80B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4300" y="214872"/>
              <a:ext cx="1332350" cy="369328"/>
            </a:xfrm>
            <a:prstGeom prst="rect">
              <a:avLst/>
            </a:prstGeom>
          </p:spPr>
        </p:pic>
        <p:sp>
          <p:nvSpPr>
            <p:cNvPr id="24" name="Rounded Rectangle 23"/>
            <p:cNvSpPr/>
            <p:nvPr userDrawn="1"/>
          </p:nvSpPr>
          <p:spPr>
            <a:xfrm>
              <a:off x="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 userDrawn="1"/>
        </p:nvGrpSpPr>
        <p:grpSpPr>
          <a:xfrm>
            <a:off x="0" y="4880758"/>
            <a:ext cx="9144000" cy="262742"/>
            <a:chOff x="0" y="4969042"/>
            <a:chExt cx="9144000" cy="174458"/>
          </a:xfrm>
        </p:grpSpPr>
        <p:sp>
          <p:nvSpPr>
            <p:cNvPr id="26" name="Rectangle 25"/>
            <p:cNvSpPr/>
            <p:nvPr userDrawn="1"/>
          </p:nvSpPr>
          <p:spPr>
            <a:xfrm>
              <a:off x="0" y="4969042"/>
              <a:ext cx="9144000" cy="17445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© 2019 Your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FundingTree       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	                 		     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	                                                                          www.YourFundingTree.com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 userDrawn="1"/>
          </p:nvCxnSpPr>
          <p:spPr>
            <a:xfrm>
              <a:off x="2149435" y="5056271"/>
              <a:ext cx="4726380" cy="9024"/>
            </a:xfrm>
            <a:prstGeom prst="line">
              <a:avLst/>
            </a:prstGeom>
            <a:ln w="19050">
              <a:solidFill>
                <a:srgbClr val="80BD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2119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7708-A2FA-4396-A905-530B3B18D42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4063-DBCB-485D-9A8B-C36B5F458278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215452" y="202172"/>
            <a:ext cx="8713096" cy="382028"/>
            <a:chOff x="0" y="214872"/>
            <a:chExt cx="9066650" cy="382028"/>
          </a:xfrm>
        </p:grpSpPr>
        <p:cxnSp>
          <p:nvCxnSpPr>
            <p:cNvPr id="21" name="Straight Connector 20"/>
            <p:cNvCxnSpPr/>
            <p:nvPr userDrawn="1"/>
          </p:nvCxnSpPr>
          <p:spPr>
            <a:xfrm>
              <a:off x="508000" y="588370"/>
              <a:ext cx="7175500" cy="0"/>
            </a:xfrm>
            <a:prstGeom prst="line">
              <a:avLst/>
            </a:prstGeom>
            <a:ln>
              <a:solidFill>
                <a:srgbClr val="80BD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ounded Rectangle 21"/>
            <p:cNvSpPr/>
            <p:nvPr userDrawn="1"/>
          </p:nvSpPr>
          <p:spPr>
            <a:xfrm>
              <a:off x="6350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80B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4300" y="214872"/>
              <a:ext cx="1332350" cy="369328"/>
            </a:xfrm>
            <a:prstGeom prst="rect">
              <a:avLst/>
            </a:prstGeom>
          </p:spPr>
        </p:pic>
        <p:sp>
          <p:nvSpPr>
            <p:cNvPr id="24" name="Rounded Rectangle 23"/>
            <p:cNvSpPr/>
            <p:nvPr userDrawn="1"/>
          </p:nvSpPr>
          <p:spPr>
            <a:xfrm>
              <a:off x="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 userDrawn="1"/>
        </p:nvGrpSpPr>
        <p:grpSpPr>
          <a:xfrm>
            <a:off x="0" y="4880758"/>
            <a:ext cx="9144000" cy="262742"/>
            <a:chOff x="0" y="4969042"/>
            <a:chExt cx="9144000" cy="174458"/>
          </a:xfrm>
        </p:grpSpPr>
        <p:sp>
          <p:nvSpPr>
            <p:cNvPr id="26" name="Rectangle 25"/>
            <p:cNvSpPr/>
            <p:nvPr userDrawn="1"/>
          </p:nvSpPr>
          <p:spPr>
            <a:xfrm>
              <a:off x="0" y="4969042"/>
              <a:ext cx="9144000" cy="17445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© 2019 Your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FundingTree       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	                 		     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	                                                                          www.YourFundingTree.com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 userDrawn="1"/>
          </p:nvCxnSpPr>
          <p:spPr>
            <a:xfrm>
              <a:off x="2149435" y="5056271"/>
              <a:ext cx="4726380" cy="9024"/>
            </a:xfrm>
            <a:prstGeom prst="line">
              <a:avLst/>
            </a:prstGeom>
            <a:ln w="19050">
              <a:solidFill>
                <a:srgbClr val="80BD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74933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7708-A2FA-4396-A905-530B3B18D42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4063-DBCB-485D-9A8B-C36B5F458278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215452" y="202172"/>
            <a:ext cx="8713096" cy="382028"/>
            <a:chOff x="0" y="214872"/>
            <a:chExt cx="9066650" cy="382028"/>
          </a:xfrm>
        </p:grpSpPr>
        <p:cxnSp>
          <p:nvCxnSpPr>
            <p:cNvPr id="21" name="Straight Connector 20"/>
            <p:cNvCxnSpPr/>
            <p:nvPr userDrawn="1"/>
          </p:nvCxnSpPr>
          <p:spPr>
            <a:xfrm>
              <a:off x="508000" y="588370"/>
              <a:ext cx="7175500" cy="0"/>
            </a:xfrm>
            <a:prstGeom prst="line">
              <a:avLst/>
            </a:prstGeom>
            <a:ln>
              <a:solidFill>
                <a:srgbClr val="80BD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ounded Rectangle 21"/>
            <p:cNvSpPr/>
            <p:nvPr userDrawn="1"/>
          </p:nvSpPr>
          <p:spPr>
            <a:xfrm>
              <a:off x="6350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80B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22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4300" y="214872"/>
              <a:ext cx="1332350" cy="369328"/>
            </a:xfrm>
            <a:prstGeom prst="rect">
              <a:avLst/>
            </a:prstGeom>
          </p:spPr>
        </p:pic>
        <p:sp>
          <p:nvSpPr>
            <p:cNvPr id="24" name="Rounded Rectangle 23"/>
            <p:cNvSpPr/>
            <p:nvPr userDrawn="1"/>
          </p:nvSpPr>
          <p:spPr>
            <a:xfrm>
              <a:off x="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 userDrawn="1"/>
        </p:nvGrpSpPr>
        <p:grpSpPr>
          <a:xfrm>
            <a:off x="0" y="4880758"/>
            <a:ext cx="9144000" cy="262742"/>
            <a:chOff x="0" y="4969042"/>
            <a:chExt cx="9144000" cy="174458"/>
          </a:xfrm>
        </p:grpSpPr>
        <p:sp>
          <p:nvSpPr>
            <p:cNvPr id="26" name="Rectangle 25"/>
            <p:cNvSpPr/>
            <p:nvPr userDrawn="1"/>
          </p:nvSpPr>
          <p:spPr>
            <a:xfrm>
              <a:off x="0" y="4969042"/>
              <a:ext cx="9144000" cy="17445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© 2019 Your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FundingTree       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	                 		     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	                                                                          www.YourFundingTree.com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7" name="Straight Connector 26"/>
            <p:cNvCxnSpPr/>
            <p:nvPr userDrawn="1"/>
          </p:nvCxnSpPr>
          <p:spPr>
            <a:xfrm>
              <a:off x="2149435" y="5056271"/>
              <a:ext cx="4726380" cy="9024"/>
            </a:xfrm>
            <a:prstGeom prst="line">
              <a:avLst/>
            </a:prstGeom>
            <a:ln w="19050">
              <a:solidFill>
                <a:srgbClr val="80BD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4341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7708-A2FA-4396-A905-530B3B18D42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4063-DBCB-485D-9A8B-C36B5F458278}" type="slidenum">
              <a:rPr lang="en-US" smtClean="0"/>
              <a:t>‹#›</a:t>
            </a:fld>
            <a:endParaRPr lang="en-US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215452" y="202172"/>
            <a:ext cx="8713096" cy="382028"/>
            <a:chOff x="0" y="214872"/>
            <a:chExt cx="9066650" cy="382028"/>
          </a:xfrm>
        </p:grpSpPr>
        <p:cxnSp>
          <p:nvCxnSpPr>
            <p:cNvPr id="22" name="Straight Connector 21"/>
            <p:cNvCxnSpPr/>
            <p:nvPr userDrawn="1"/>
          </p:nvCxnSpPr>
          <p:spPr>
            <a:xfrm>
              <a:off x="508000" y="588370"/>
              <a:ext cx="7175500" cy="0"/>
            </a:xfrm>
            <a:prstGeom prst="line">
              <a:avLst/>
            </a:prstGeom>
            <a:ln>
              <a:solidFill>
                <a:srgbClr val="80BD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ounded Rectangle 22"/>
            <p:cNvSpPr/>
            <p:nvPr userDrawn="1"/>
          </p:nvSpPr>
          <p:spPr>
            <a:xfrm>
              <a:off x="6350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80B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3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4300" y="214872"/>
              <a:ext cx="1332350" cy="369328"/>
            </a:xfrm>
            <a:prstGeom prst="rect">
              <a:avLst/>
            </a:prstGeom>
          </p:spPr>
        </p:pic>
        <p:sp>
          <p:nvSpPr>
            <p:cNvPr id="25" name="Rounded Rectangle 24"/>
            <p:cNvSpPr/>
            <p:nvPr userDrawn="1"/>
          </p:nvSpPr>
          <p:spPr>
            <a:xfrm>
              <a:off x="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 userDrawn="1"/>
        </p:nvGrpSpPr>
        <p:grpSpPr>
          <a:xfrm>
            <a:off x="0" y="4880758"/>
            <a:ext cx="9144000" cy="262742"/>
            <a:chOff x="0" y="4969042"/>
            <a:chExt cx="9144000" cy="174458"/>
          </a:xfrm>
        </p:grpSpPr>
        <p:sp>
          <p:nvSpPr>
            <p:cNvPr id="27" name="Rectangle 26"/>
            <p:cNvSpPr/>
            <p:nvPr userDrawn="1"/>
          </p:nvSpPr>
          <p:spPr>
            <a:xfrm>
              <a:off x="0" y="4969042"/>
              <a:ext cx="9144000" cy="17445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© 2019 Your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FundingTree       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	                 		     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	                                                                          www.YourFundingTree.com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8" name="Straight Connector 27"/>
            <p:cNvCxnSpPr/>
            <p:nvPr userDrawn="1"/>
          </p:nvCxnSpPr>
          <p:spPr>
            <a:xfrm>
              <a:off x="2149435" y="5056271"/>
              <a:ext cx="4726380" cy="9024"/>
            </a:xfrm>
            <a:prstGeom prst="line">
              <a:avLst/>
            </a:prstGeom>
            <a:ln w="19050">
              <a:solidFill>
                <a:srgbClr val="80BD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05428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7708-A2FA-4396-A905-530B3B18D42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4063-DBCB-485D-9A8B-C36B5F458278}" type="slidenum">
              <a:rPr lang="en-US" smtClean="0"/>
              <a:t>‹#›</a:t>
            </a:fld>
            <a:endParaRPr lang="en-US"/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215452" y="202172"/>
            <a:ext cx="8713096" cy="382028"/>
            <a:chOff x="0" y="214872"/>
            <a:chExt cx="9066650" cy="382028"/>
          </a:xfrm>
        </p:grpSpPr>
        <p:cxnSp>
          <p:nvCxnSpPr>
            <p:cNvPr id="24" name="Straight Connector 23"/>
            <p:cNvCxnSpPr/>
            <p:nvPr userDrawn="1"/>
          </p:nvCxnSpPr>
          <p:spPr>
            <a:xfrm>
              <a:off x="508000" y="588370"/>
              <a:ext cx="7175500" cy="0"/>
            </a:xfrm>
            <a:prstGeom prst="line">
              <a:avLst/>
            </a:prstGeom>
            <a:ln>
              <a:solidFill>
                <a:srgbClr val="80BD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ounded Rectangle 24"/>
            <p:cNvSpPr/>
            <p:nvPr userDrawn="1"/>
          </p:nvSpPr>
          <p:spPr>
            <a:xfrm>
              <a:off x="6350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80B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25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4300" y="214872"/>
              <a:ext cx="1332350" cy="369328"/>
            </a:xfrm>
            <a:prstGeom prst="rect">
              <a:avLst/>
            </a:prstGeom>
          </p:spPr>
        </p:pic>
        <p:sp>
          <p:nvSpPr>
            <p:cNvPr id="27" name="Rounded Rectangle 26"/>
            <p:cNvSpPr/>
            <p:nvPr userDrawn="1"/>
          </p:nvSpPr>
          <p:spPr>
            <a:xfrm>
              <a:off x="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/>
          <p:cNvGrpSpPr/>
          <p:nvPr userDrawn="1"/>
        </p:nvGrpSpPr>
        <p:grpSpPr>
          <a:xfrm>
            <a:off x="0" y="4880758"/>
            <a:ext cx="9144000" cy="262742"/>
            <a:chOff x="0" y="4969042"/>
            <a:chExt cx="9144000" cy="174458"/>
          </a:xfrm>
        </p:grpSpPr>
        <p:sp>
          <p:nvSpPr>
            <p:cNvPr id="29" name="Rectangle 28"/>
            <p:cNvSpPr/>
            <p:nvPr userDrawn="1"/>
          </p:nvSpPr>
          <p:spPr>
            <a:xfrm>
              <a:off x="0" y="4969042"/>
              <a:ext cx="9144000" cy="17445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© 2019 Your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FundingTree       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	                 		     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	                                                                          www.YourFundingTree.com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0" name="Straight Connector 29"/>
            <p:cNvCxnSpPr/>
            <p:nvPr userDrawn="1"/>
          </p:nvCxnSpPr>
          <p:spPr>
            <a:xfrm>
              <a:off x="2149435" y="5056271"/>
              <a:ext cx="4726380" cy="9024"/>
            </a:xfrm>
            <a:prstGeom prst="line">
              <a:avLst/>
            </a:prstGeom>
            <a:ln w="19050">
              <a:solidFill>
                <a:srgbClr val="80BD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81684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7708-A2FA-4396-A905-530B3B18D42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4063-DBCB-485D-9A8B-C36B5F458278}" type="slidenum">
              <a:rPr lang="en-US" smtClean="0"/>
              <a:t>‹#›</a:t>
            </a:fld>
            <a:endParaRPr lang="en-US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215452" y="202172"/>
            <a:ext cx="8713096" cy="382028"/>
            <a:chOff x="0" y="214872"/>
            <a:chExt cx="9066650" cy="382028"/>
          </a:xfrm>
        </p:grpSpPr>
        <p:cxnSp>
          <p:nvCxnSpPr>
            <p:cNvPr id="20" name="Straight Connector 19"/>
            <p:cNvCxnSpPr/>
            <p:nvPr userDrawn="1"/>
          </p:nvCxnSpPr>
          <p:spPr>
            <a:xfrm>
              <a:off x="508000" y="588370"/>
              <a:ext cx="7175500" cy="0"/>
            </a:xfrm>
            <a:prstGeom prst="line">
              <a:avLst/>
            </a:prstGeom>
            <a:ln>
              <a:solidFill>
                <a:srgbClr val="80BD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ounded Rectangle 20"/>
            <p:cNvSpPr/>
            <p:nvPr userDrawn="1"/>
          </p:nvSpPr>
          <p:spPr>
            <a:xfrm>
              <a:off x="6350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80B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1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4300" y="214872"/>
              <a:ext cx="1332350" cy="369328"/>
            </a:xfrm>
            <a:prstGeom prst="rect">
              <a:avLst/>
            </a:prstGeom>
          </p:spPr>
        </p:pic>
        <p:sp>
          <p:nvSpPr>
            <p:cNvPr id="23" name="Rounded Rectangle 22"/>
            <p:cNvSpPr/>
            <p:nvPr userDrawn="1"/>
          </p:nvSpPr>
          <p:spPr>
            <a:xfrm>
              <a:off x="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 userDrawn="1"/>
        </p:nvGrpSpPr>
        <p:grpSpPr>
          <a:xfrm>
            <a:off x="0" y="4880758"/>
            <a:ext cx="9144000" cy="262742"/>
            <a:chOff x="0" y="4969042"/>
            <a:chExt cx="9144000" cy="174458"/>
          </a:xfrm>
        </p:grpSpPr>
        <p:sp>
          <p:nvSpPr>
            <p:cNvPr id="25" name="Rectangle 24"/>
            <p:cNvSpPr/>
            <p:nvPr userDrawn="1"/>
          </p:nvSpPr>
          <p:spPr>
            <a:xfrm>
              <a:off x="0" y="4969042"/>
              <a:ext cx="9144000" cy="17445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© 2019 Your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FundingTree       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	                 		     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	                                                                          www.YourFundingTree.com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6" name="Straight Connector 25"/>
            <p:cNvCxnSpPr/>
            <p:nvPr userDrawn="1"/>
          </p:nvCxnSpPr>
          <p:spPr>
            <a:xfrm>
              <a:off x="2149435" y="5056271"/>
              <a:ext cx="4726380" cy="9024"/>
            </a:xfrm>
            <a:prstGeom prst="line">
              <a:avLst/>
            </a:prstGeom>
            <a:ln w="19050">
              <a:solidFill>
                <a:srgbClr val="80BD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68806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7708-A2FA-4396-A905-530B3B18D42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4063-DBCB-485D-9A8B-C36B5F458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763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7708-A2FA-4396-A905-530B3B18D42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4063-DBCB-485D-9A8B-C36B5F458278}" type="slidenum">
              <a:rPr lang="en-US" smtClean="0"/>
              <a:t>‹#›</a:t>
            </a:fld>
            <a:endParaRPr lang="en-US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215452" y="202172"/>
            <a:ext cx="8713096" cy="382028"/>
            <a:chOff x="0" y="214872"/>
            <a:chExt cx="9066650" cy="382028"/>
          </a:xfrm>
        </p:grpSpPr>
        <p:cxnSp>
          <p:nvCxnSpPr>
            <p:cNvPr id="14" name="Straight Connector 13"/>
            <p:cNvCxnSpPr/>
            <p:nvPr userDrawn="1"/>
          </p:nvCxnSpPr>
          <p:spPr>
            <a:xfrm>
              <a:off x="508000" y="588370"/>
              <a:ext cx="7175500" cy="0"/>
            </a:xfrm>
            <a:prstGeom prst="line">
              <a:avLst/>
            </a:prstGeom>
            <a:ln>
              <a:solidFill>
                <a:srgbClr val="80BD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ounded Rectangle 14"/>
            <p:cNvSpPr/>
            <p:nvPr userDrawn="1"/>
          </p:nvSpPr>
          <p:spPr>
            <a:xfrm>
              <a:off x="6350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80B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6" name="Picture 15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4300" y="214872"/>
              <a:ext cx="1332350" cy="369328"/>
            </a:xfrm>
            <a:prstGeom prst="rect">
              <a:avLst/>
            </a:prstGeom>
          </p:spPr>
        </p:pic>
        <p:sp>
          <p:nvSpPr>
            <p:cNvPr id="17" name="Rounded Rectangle 16"/>
            <p:cNvSpPr/>
            <p:nvPr userDrawn="1"/>
          </p:nvSpPr>
          <p:spPr>
            <a:xfrm>
              <a:off x="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 userDrawn="1"/>
        </p:nvGrpSpPr>
        <p:grpSpPr>
          <a:xfrm>
            <a:off x="0" y="4880758"/>
            <a:ext cx="9144000" cy="262742"/>
            <a:chOff x="0" y="4969042"/>
            <a:chExt cx="9144000" cy="174458"/>
          </a:xfrm>
        </p:grpSpPr>
        <p:sp>
          <p:nvSpPr>
            <p:cNvPr id="22" name="Rectangle 21"/>
            <p:cNvSpPr/>
            <p:nvPr userDrawn="1"/>
          </p:nvSpPr>
          <p:spPr>
            <a:xfrm>
              <a:off x="0" y="4969042"/>
              <a:ext cx="9144000" cy="17445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© 2019 Your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FundingTree       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	                 		     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	                                                                          www.YourFundingTree.com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3" name="Straight Connector 22"/>
            <p:cNvCxnSpPr/>
            <p:nvPr userDrawn="1"/>
          </p:nvCxnSpPr>
          <p:spPr>
            <a:xfrm>
              <a:off x="2149435" y="5056271"/>
              <a:ext cx="4726380" cy="9024"/>
            </a:xfrm>
            <a:prstGeom prst="line">
              <a:avLst/>
            </a:prstGeom>
            <a:ln w="19050">
              <a:solidFill>
                <a:srgbClr val="80BD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10668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7708-A2FA-4396-A905-530B3B18D42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914063-DBCB-485D-9A8B-C36B5F458278}" type="slidenum">
              <a:rPr lang="en-US" smtClean="0"/>
              <a:t>‹#›</a:t>
            </a:fld>
            <a:endParaRPr lang="en-US"/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215452" y="202172"/>
            <a:ext cx="8713096" cy="382028"/>
            <a:chOff x="0" y="214872"/>
            <a:chExt cx="9066650" cy="382028"/>
          </a:xfrm>
        </p:grpSpPr>
        <p:cxnSp>
          <p:nvCxnSpPr>
            <p:cNvPr id="22" name="Straight Connector 21"/>
            <p:cNvCxnSpPr/>
            <p:nvPr userDrawn="1"/>
          </p:nvCxnSpPr>
          <p:spPr>
            <a:xfrm>
              <a:off x="508000" y="588370"/>
              <a:ext cx="7175500" cy="0"/>
            </a:xfrm>
            <a:prstGeom prst="line">
              <a:avLst/>
            </a:prstGeom>
            <a:ln>
              <a:solidFill>
                <a:srgbClr val="80BD00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Rounded Rectangle 22"/>
            <p:cNvSpPr/>
            <p:nvPr userDrawn="1"/>
          </p:nvSpPr>
          <p:spPr>
            <a:xfrm>
              <a:off x="6350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80B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3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4300" y="214872"/>
              <a:ext cx="1332350" cy="369328"/>
            </a:xfrm>
            <a:prstGeom prst="rect">
              <a:avLst/>
            </a:prstGeom>
          </p:spPr>
        </p:pic>
        <p:sp>
          <p:nvSpPr>
            <p:cNvPr id="25" name="Rounded Rectangle 24"/>
            <p:cNvSpPr/>
            <p:nvPr userDrawn="1"/>
          </p:nvSpPr>
          <p:spPr>
            <a:xfrm>
              <a:off x="0" y="261378"/>
              <a:ext cx="584200" cy="335522"/>
            </a:xfrm>
            <a:prstGeom prst="roundRect">
              <a:avLst>
                <a:gd name="adj" fmla="val 5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6" name="Group 25"/>
          <p:cNvGrpSpPr/>
          <p:nvPr userDrawn="1"/>
        </p:nvGrpSpPr>
        <p:grpSpPr>
          <a:xfrm>
            <a:off x="0" y="4880758"/>
            <a:ext cx="9144000" cy="262742"/>
            <a:chOff x="0" y="4969042"/>
            <a:chExt cx="9144000" cy="174458"/>
          </a:xfrm>
        </p:grpSpPr>
        <p:sp>
          <p:nvSpPr>
            <p:cNvPr id="27" name="Rectangle 26"/>
            <p:cNvSpPr/>
            <p:nvPr userDrawn="1"/>
          </p:nvSpPr>
          <p:spPr>
            <a:xfrm>
              <a:off x="0" y="4969042"/>
              <a:ext cx="9144000" cy="17445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© 2019 Your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FundingTree        </a:t>
              </a:r>
              <a:r>
                <a:rPr lang="en-US" sz="1000" dirty="0">
                  <a:latin typeface="Arial" panose="020B0604020202020204" pitchFamily="34" charset="0"/>
                  <a:cs typeface="Arial" panose="020B0604020202020204" pitchFamily="34" charset="0"/>
                </a:rPr>
                <a:t>	                 		      </a:t>
              </a:r>
              <a:r>
                <a:rPr lang="en-US" sz="100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	                                                                          www.YourFundingTree.com</a:t>
              </a:r>
              <a:endParaRPr lang="en-US" sz="10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8" name="Straight Connector 27"/>
            <p:cNvCxnSpPr/>
            <p:nvPr userDrawn="1"/>
          </p:nvCxnSpPr>
          <p:spPr>
            <a:xfrm>
              <a:off x="2149435" y="5056271"/>
              <a:ext cx="4726380" cy="9024"/>
            </a:xfrm>
            <a:prstGeom prst="line">
              <a:avLst/>
            </a:prstGeom>
            <a:ln w="19050">
              <a:solidFill>
                <a:srgbClr val="80BD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6881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77708-A2FA-4396-A905-530B3B18D420}" type="datetimeFigureOut">
              <a:rPr lang="en-US" smtClean="0"/>
              <a:t>10/14/2019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914063-DBCB-485D-9A8B-C36B5F4582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15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546100" y="203200"/>
            <a:ext cx="8420100" cy="2654300"/>
          </a:xfrm>
          <a:custGeom>
            <a:avLst/>
            <a:gdLst>
              <a:gd name="connsiteX0" fmla="*/ 0 w 8470900"/>
              <a:gd name="connsiteY0" fmla="*/ 0 h 2679700"/>
              <a:gd name="connsiteX1" fmla="*/ 8470900 w 8470900"/>
              <a:gd name="connsiteY1" fmla="*/ 12700 h 2679700"/>
              <a:gd name="connsiteX2" fmla="*/ 8470900 w 8470900"/>
              <a:gd name="connsiteY2" fmla="*/ 12700 h 2679700"/>
              <a:gd name="connsiteX3" fmla="*/ 8470900 w 8470900"/>
              <a:gd name="connsiteY3" fmla="*/ 2679700 h 2679700"/>
              <a:gd name="connsiteX4" fmla="*/ 8470900 w 8470900"/>
              <a:gd name="connsiteY4" fmla="*/ 2679700 h 2679700"/>
              <a:gd name="connsiteX5" fmla="*/ 7315200 w 8470900"/>
              <a:gd name="connsiteY5" fmla="*/ 2603500 h 2679700"/>
              <a:gd name="connsiteX6" fmla="*/ 5422900 w 8470900"/>
              <a:gd name="connsiteY6" fmla="*/ 2362200 h 2679700"/>
              <a:gd name="connsiteX7" fmla="*/ 3378200 w 8470900"/>
              <a:gd name="connsiteY7" fmla="*/ 1841500 h 2679700"/>
              <a:gd name="connsiteX8" fmla="*/ 1498600 w 8470900"/>
              <a:gd name="connsiteY8" fmla="*/ 1003300 h 2679700"/>
              <a:gd name="connsiteX9" fmla="*/ 0 w 8470900"/>
              <a:gd name="connsiteY9" fmla="*/ 0 h 2679700"/>
              <a:gd name="connsiteX0" fmla="*/ 0 w 8445500"/>
              <a:gd name="connsiteY0" fmla="*/ 12700 h 2667000"/>
              <a:gd name="connsiteX1" fmla="*/ 8445500 w 8445500"/>
              <a:gd name="connsiteY1" fmla="*/ 0 h 2667000"/>
              <a:gd name="connsiteX2" fmla="*/ 8445500 w 8445500"/>
              <a:gd name="connsiteY2" fmla="*/ 0 h 2667000"/>
              <a:gd name="connsiteX3" fmla="*/ 8445500 w 8445500"/>
              <a:gd name="connsiteY3" fmla="*/ 2667000 h 2667000"/>
              <a:gd name="connsiteX4" fmla="*/ 8445500 w 8445500"/>
              <a:gd name="connsiteY4" fmla="*/ 2667000 h 2667000"/>
              <a:gd name="connsiteX5" fmla="*/ 7289800 w 8445500"/>
              <a:gd name="connsiteY5" fmla="*/ 2590800 h 2667000"/>
              <a:gd name="connsiteX6" fmla="*/ 5397500 w 8445500"/>
              <a:gd name="connsiteY6" fmla="*/ 2349500 h 2667000"/>
              <a:gd name="connsiteX7" fmla="*/ 3352800 w 8445500"/>
              <a:gd name="connsiteY7" fmla="*/ 1828800 h 2667000"/>
              <a:gd name="connsiteX8" fmla="*/ 1473200 w 8445500"/>
              <a:gd name="connsiteY8" fmla="*/ 990600 h 2667000"/>
              <a:gd name="connsiteX9" fmla="*/ 0 w 8445500"/>
              <a:gd name="connsiteY9" fmla="*/ 12700 h 2667000"/>
              <a:gd name="connsiteX0" fmla="*/ 0 w 8445500"/>
              <a:gd name="connsiteY0" fmla="*/ 0 h 2667000"/>
              <a:gd name="connsiteX1" fmla="*/ 8445500 w 8445500"/>
              <a:gd name="connsiteY1" fmla="*/ 0 h 2667000"/>
              <a:gd name="connsiteX2" fmla="*/ 8445500 w 8445500"/>
              <a:gd name="connsiteY2" fmla="*/ 0 h 2667000"/>
              <a:gd name="connsiteX3" fmla="*/ 8445500 w 8445500"/>
              <a:gd name="connsiteY3" fmla="*/ 2667000 h 2667000"/>
              <a:gd name="connsiteX4" fmla="*/ 8445500 w 8445500"/>
              <a:gd name="connsiteY4" fmla="*/ 2667000 h 2667000"/>
              <a:gd name="connsiteX5" fmla="*/ 7289800 w 8445500"/>
              <a:gd name="connsiteY5" fmla="*/ 2590800 h 2667000"/>
              <a:gd name="connsiteX6" fmla="*/ 5397500 w 8445500"/>
              <a:gd name="connsiteY6" fmla="*/ 2349500 h 2667000"/>
              <a:gd name="connsiteX7" fmla="*/ 3352800 w 8445500"/>
              <a:gd name="connsiteY7" fmla="*/ 1828800 h 2667000"/>
              <a:gd name="connsiteX8" fmla="*/ 1473200 w 8445500"/>
              <a:gd name="connsiteY8" fmla="*/ 990600 h 2667000"/>
              <a:gd name="connsiteX9" fmla="*/ 0 w 8445500"/>
              <a:gd name="connsiteY9" fmla="*/ 0 h 266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445500" h="2667000">
                <a:moveTo>
                  <a:pt x="0" y="0"/>
                </a:moveTo>
                <a:lnTo>
                  <a:pt x="8445500" y="0"/>
                </a:lnTo>
                <a:lnTo>
                  <a:pt x="8445500" y="0"/>
                </a:lnTo>
                <a:lnTo>
                  <a:pt x="8445500" y="2667000"/>
                </a:lnTo>
                <a:lnTo>
                  <a:pt x="8445500" y="2667000"/>
                </a:lnTo>
                <a:cubicBezTo>
                  <a:pt x="8252883" y="2654300"/>
                  <a:pt x="7797800" y="2643717"/>
                  <a:pt x="7289800" y="2590800"/>
                </a:cubicBezTo>
                <a:cubicBezTo>
                  <a:pt x="6781800" y="2537883"/>
                  <a:pt x="6053667" y="2476500"/>
                  <a:pt x="5397500" y="2349500"/>
                </a:cubicBezTo>
                <a:cubicBezTo>
                  <a:pt x="4741333" y="2222500"/>
                  <a:pt x="4006850" y="2055283"/>
                  <a:pt x="3352800" y="1828800"/>
                </a:cubicBezTo>
                <a:cubicBezTo>
                  <a:pt x="2698750" y="1602317"/>
                  <a:pt x="2032000" y="1295400"/>
                  <a:pt x="1473200" y="990600"/>
                </a:cubicBezTo>
                <a:cubicBezTo>
                  <a:pt x="914400" y="685800"/>
                  <a:pt x="467783" y="355600"/>
                  <a:pt x="0" y="0"/>
                </a:cubicBezTo>
                <a:close/>
              </a:path>
            </a:pathLst>
          </a:custGeom>
          <a:solidFill>
            <a:srgbClr val="128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723900" y="0"/>
            <a:ext cx="8420100" cy="2654300"/>
          </a:xfrm>
          <a:custGeom>
            <a:avLst/>
            <a:gdLst>
              <a:gd name="connsiteX0" fmla="*/ 0 w 8470900"/>
              <a:gd name="connsiteY0" fmla="*/ 0 h 2679700"/>
              <a:gd name="connsiteX1" fmla="*/ 8470900 w 8470900"/>
              <a:gd name="connsiteY1" fmla="*/ 12700 h 2679700"/>
              <a:gd name="connsiteX2" fmla="*/ 8470900 w 8470900"/>
              <a:gd name="connsiteY2" fmla="*/ 12700 h 2679700"/>
              <a:gd name="connsiteX3" fmla="*/ 8470900 w 8470900"/>
              <a:gd name="connsiteY3" fmla="*/ 2679700 h 2679700"/>
              <a:gd name="connsiteX4" fmla="*/ 8470900 w 8470900"/>
              <a:gd name="connsiteY4" fmla="*/ 2679700 h 2679700"/>
              <a:gd name="connsiteX5" fmla="*/ 7315200 w 8470900"/>
              <a:gd name="connsiteY5" fmla="*/ 2603500 h 2679700"/>
              <a:gd name="connsiteX6" fmla="*/ 5422900 w 8470900"/>
              <a:gd name="connsiteY6" fmla="*/ 2362200 h 2679700"/>
              <a:gd name="connsiteX7" fmla="*/ 3378200 w 8470900"/>
              <a:gd name="connsiteY7" fmla="*/ 1841500 h 2679700"/>
              <a:gd name="connsiteX8" fmla="*/ 1498600 w 8470900"/>
              <a:gd name="connsiteY8" fmla="*/ 1003300 h 2679700"/>
              <a:gd name="connsiteX9" fmla="*/ 0 w 8470900"/>
              <a:gd name="connsiteY9" fmla="*/ 0 h 2679700"/>
              <a:gd name="connsiteX0" fmla="*/ 0 w 8445500"/>
              <a:gd name="connsiteY0" fmla="*/ 12700 h 2667000"/>
              <a:gd name="connsiteX1" fmla="*/ 8445500 w 8445500"/>
              <a:gd name="connsiteY1" fmla="*/ 0 h 2667000"/>
              <a:gd name="connsiteX2" fmla="*/ 8445500 w 8445500"/>
              <a:gd name="connsiteY2" fmla="*/ 0 h 2667000"/>
              <a:gd name="connsiteX3" fmla="*/ 8445500 w 8445500"/>
              <a:gd name="connsiteY3" fmla="*/ 2667000 h 2667000"/>
              <a:gd name="connsiteX4" fmla="*/ 8445500 w 8445500"/>
              <a:gd name="connsiteY4" fmla="*/ 2667000 h 2667000"/>
              <a:gd name="connsiteX5" fmla="*/ 7289800 w 8445500"/>
              <a:gd name="connsiteY5" fmla="*/ 2590800 h 2667000"/>
              <a:gd name="connsiteX6" fmla="*/ 5397500 w 8445500"/>
              <a:gd name="connsiteY6" fmla="*/ 2349500 h 2667000"/>
              <a:gd name="connsiteX7" fmla="*/ 3352800 w 8445500"/>
              <a:gd name="connsiteY7" fmla="*/ 1828800 h 2667000"/>
              <a:gd name="connsiteX8" fmla="*/ 1473200 w 8445500"/>
              <a:gd name="connsiteY8" fmla="*/ 990600 h 2667000"/>
              <a:gd name="connsiteX9" fmla="*/ 0 w 8445500"/>
              <a:gd name="connsiteY9" fmla="*/ 12700 h 2667000"/>
              <a:gd name="connsiteX0" fmla="*/ 0 w 8445500"/>
              <a:gd name="connsiteY0" fmla="*/ 0 h 2667000"/>
              <a:gd name="connsiteX1" fmla="*/ 8445500 w 8445500"/>
              <a:gd name="connsiteY1" fmla="*/ 0 h 2667000"/>
              <a:gd name="connsiteX2" fmla="*/ 8445500 w 8445500"/>
              <a:gd name="connsiteY2" fmla="*/ 0 h 2667000"/>
              <a:gd name="connsiteX3" fmla="*/ 8445500 w 8445500"/>
              <a:gd name="connsiteY3" fmla="*/ 2667000 h 2667000"/>
              <a:gd name="connsiteX4" fmla="*/ 8445500 w 8445500"/>
              <a:gd name="connsiteY4" fmla="*/ 2667000 h 2667000"/>
              <a:gd name="connsiteX5" fmla="*/ 7289800 w 8445500"/>
              <a:gd name="connsiteY5" fmla="*/ 2590800 h 2667000"/>
              <a:gd name="connsiteX6" fmla="*/ 5397500 w 8445500"/>
              <a:gd name="connsiteY6" fmla="*/ 2349500 h 2667000"/>
              <a:gd name="connsiteX7" fmla="*/ 3352800 w 8445500"/>
              <a:gd name="connsiteY7" fmla="*/ 1828800 h 2667000"/>
              <a:gd name="connsiteX8" fmla="*/ 1473200 w 8445500"/>
              <a:gd name="connsiteY8" fmla="*/ 990600 h 2667000"/>
              <a:gd name="connsiteX9" fmla="*/ 0 w 8445500"/>
              <a:gd name="connsiteY9" fmla="*/ 0 h 266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445500" h="2667000">
                <a:moveTo>
                  <a:pt x="0" y="0"/>
                </a:moveTo>
                <a:lnTo>
                  <a:pt x="8445500" y="0"/>
                </a:lnTo>
                <a:lnTo>
                  <a:pt x="8445500" y="0"/>
                </a:lnTo>
                <a:lnTo>
                  <a:pt x="8445500" y="2667000"/>
                </a:lnTo>
                <a:lnTo>
                  <a:pt x="8445500" y="2667000"/>
                </a:lnTo>
                <a:cubicBezTo>
                  <a:pt x="8252883" y="2654300"/>
                  <a:pt x="7797800" y="2643717"/>
                  <a:pt x="7289800" y="2590800"/>
                </a:cubicBezTo>
                <a:cubicBezTo>
                  <a:pt x="6781800" y="2537883"/>
                  <a:pt x="6053667" y="2476500"/>
                  <a:pt x="5397500" y="2349500"/>
                </a:cubicBezTo>
                <a:cubicBezTo>
                  <a:pt x="4741333" y="2222500"/>
                  <a:pt x="4006850" y="2055283"/>
                  <a:pt x="3352800" y="1828800"/>
                </a:cubicBezTo>
                <a:cubicBezTo>
                  <a:pt x="2698750" y="1602317"/>
                  <a:pt x="2032000" y="1295400"/>
                  <a:pt x="1473200" y="990600"/>
                </a:cubicBezTo>
                <a:cubicBezTo>
                  <a:pt x="914400" y="685800"/>
                  <a:pt x="467783" y="355600"/>
                  <a:pt x="0" y="0"/>
                </a:cubicBezTo>
                <a:close/>
              </a:path>
            </a:pathLst>
          </a:custGeom>
          <a:solidFill>
            <a:srgbClr val="80BD00">
              <a:alpha val="5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54000" y="926770"/>
            <a:ext cx="3873500" cy="3695700"/>
          </a:xfrm>
          <a:prstGeom prst="ellipse">
            <a:avLst/>
          </a:prstGeom>
          <a:solidFill>
            <a:srgbClr val="128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Block Arc 6"/>
          <p:cNvSpPr/>
          <p:nvPr/>
        </p:nvSpPr>
        <p:spPr>
          <a:xfrm rot="20879762">
            <a:off x="-36476" y="628320"/>
            <a:ext cx="4470400" cy="4470400"/>
          </a:xfrm>
          <a:prstGeom prst="blockArc">
            <a:avLst>
              <a:gd name="adj1" fmla="val 13959990"/>
              <a:gd name="adj2" fmla="val 20299337"/>
              <a:gd name="adj3" fmla="val 5011"/>
            </a:avLst>
          </a:prstGeom>
          <a:solidFill>
            <a:srgbClr val="80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Block Arc 7"/>
          <p:cNvSpPr/>
          <p:nvPr/>
        </p:nvSpPr>
        <p:spPr>
          <a:xfrm rot="720238" flipV="1">
            <a:off x="-36476" y="444169"/>
            <a:ext cx="4470400" cy="4470400"/>
          </a:xfrm>
          <a:prstGeom prst="blockArc">
            <a:avLst>
              <a:gd name="adj1" fmla="val 13959990"/>
              <a:gd name="adj2" fmla="val 20299337"/>
              <a:gd name="adj3" fmla="val 5011"/>
            </a:avLst>
          </a:prstGeom>
          <a:solidFill>
            <a:srgbClr val="80B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850" y="3073399"/>
            <a:ext cx="4634350" cy="1284643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4476586" y="505376"/>
            <a:ext cx="434487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  <a:effectLst>
                  <a:outerShdw blurRad="50800" dist="38100" dir="8100000" sx="101000" sy="101000" algn="tr" rotWithShape="0">
                    <a:schemeClr val="tx1">
                      <a:alpha val="42000"/>
                    </a:scheme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Asset-Based </a:t>
            </a:r>
            <a:r>
              <a:rPr lang="en-US" sz="4800" b="1" dirty="0" smtClean="0">
                <a:solidFill>
                  <a:schemeClr val="bg1"/>
                </a:solidFill>
                <a:effectLst>
                  <a:outerShdw blurRad="50800" dist="38100" dir="8100000" sx="101000" sy="101000" algn="tr" rotWithShape="0">
                    <a:schemeClr val="tx1">
                      <a:alpha val="42000"/>
                    </a:schemeClr>
                  </a:outerShdw>
                </a:effectLst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Financing</a:t>
            </a:r>
            <a:endParaRPr lang="en-US" sz="4800" dirty="0">
              <a:solidFill>
                <a:schemeClr val="bg1"/>
              </a:solidFill>
              <a:effectLst>
                <a:outerShdw blurRad="50800" dist="38100" dir="8100000" sx="101000" sy="101000" algn="tr" rotWithShape="0">
                  <a:schemeClr val="tx1">
                    <a:alpha val="42000"/>
                  </a:schemeClr>
                </a:outerShdw>
              </a:effectLst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558619" y="4779808"/>
            <a:ext cx="24198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u="sng" dirty="0" smtClean="0">
                <a:solidFill>
                  <a:srgbClr val="12821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www.YourFundingTree.com</a:t>
            </a:r>
            <a:endParaRPr lang="en-US" dirty="0">
              <a:solidFill>
                <a:srgbClr val="128212"/>
              </a:solidFill>
            </a:endParaRPr>
          </a:p>
        </p:txBody>
      </p:sp>
      <p:pic>
        <p:nvPicPr>
          <p:cNvPr id="12" name="Picture 2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883" y="1065391"/>
            <a:ext cx="3548086" cy="3418457"/>
          </a:xfrm>
          <a:prstGeom prst="ellipse">
            <a:avLst/>
          </a:prstGeom>
          <a:ln w="63500" cap="rnd">
            <a:noFill/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251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25356" y="132349"/>
            <a:ext cx="49245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</a:t>
            </a:r>
            <a:r>
              <a:rPr lang="en-US" sz="2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Asset-Based </a:t>
            </a:r>
            <a:r>
              <a:rPr lang="en-US" sz="2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Financing?</a:t>
            </a:r>
            <a:endParaRPr lang="en-US" sz="2400" dirty="0">
              <a:effectLst/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568" y="1323474"/>
            <a:ext cx="4018547" cy="2892403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75943" y="1523180"/>
            <a:ext cx="4572000" cy="249299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Asset-based </a:t>
            </a:r>
            <a:r>
              <a:rPr lang="en-US" sz="2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financing is a type of business funding </a:t>
            </a:r>
          </a:p>
          <a:p>
            <a:r>
              <a:rPr lang="en-US" sz="2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allows a business to borrow against its financial assets on an ongoing basis </a:t>
            </a:r>
          </a:p>
          <a:p>
            <a:r>
              <a:rPr lang="en-US" sz="26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cover cash flow needs.</a:t>
            </a:r>
            <a:endParaRPr lang="en-US" sz="2600" dirty="0">
              <a:effectLst/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96852" y="1430847"/>
            <a:ext cx="3801979" cy="2677656"/>
          </a:xfrm>
          <a:prstGeom prst="rect">
            <a:avLst/>
          </a:prstGeom>
          <a:noFill/>
          <a:ln>
            <a:solidFill>
              <a:srgbClr val="1282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005047" y="1547608"/>
            <a:ext cx="3585588" cy="244413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76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670295" y="3073444"/>
            <a:ext cx="5715439" cy="0"/>
          </a:xfrm>
          <a:prstGeom prst="line">
            <a:avLst/>
          </a:prstGeom>
          <a:ln>
            <a:solidFill>
              <a:srgbClr val="80BD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827531" y="131861"/>
            <a:ext cx="53188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Benefits of </a:t>
            </a:r>
            <a:r>
              <a:rPr lang="en-US" sz="2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Assed-Based </a:t>
            </a:r>
            <a:r>
              <a:rPr lang="en-US" sz="24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Financing</a:t>
            </a:r>
            <a:endParaRPr lang="en-US" sz="2400" dirty="0">
              <a:effectLst/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1" y="697908"/>
            <a:ext cx="73994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rgbClr val="12821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Asset-based </a:t>
            </a:r>
            <a:r>
              <a:rPr lang="en-US" sz="1800" dirty="0" smtClean="0">
                <a:solidFill>
                  <a:srgbClr val="12821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financing can provide a wide range of benefits, such as:</a:t>
            </a:r>
            <a:endParaRPr lang="en-US" sz="1800" dirty="0">
              <a:solidFill>
                <a:srgbClr val="128212"/>
              </a:solidFill>
              <a:effectLst/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12822" y="810384"/>
            <a:ext cx="144379" cy="14437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479446" y="2308205"/>
            <a:ext cx="481263" cy="1015581"/>
            <a:chOff x="2021305" y="1956219"/>
            <a:chExt cx="481263" cy="1015581"/>
          </a:xfrm>
        </p:grpSpPr>
        <p:grpSp>
          <p:nvGrpSpPr>
            <p:cNvPr id="8" name="Group 7"/>
            <p:cNvGrpSpPr/>
            <p:nvPr/>
          </p:nvGrpSpPr>
          <p:grpSpPr>
            <a:xfrm>
              <a:off x="2021305" y="2490537"/>
              <a:ext cx="481263" cy="481263"/>
              <a:chOff x="2827421" y="2695074"/>
              <a:chExt cx="613610" cy="613610"/>
            </a:xfrm>
          </p:grpSpPr>
          <p:sp>
            <p:nvSpPr>
              <p:cNvPr id="10" name="Rounded Rectangle 9"/>
              <p:cNvSpPr/>
              <p:nvPr/>
            </p:nvSpPr>
            <p:spPr>
              <a:xfrm rot="2716844">
                <a:off x="2827421" y="2695074"/>
                <a:ext cx="613610" cy="613610"/>
              </a:xfrm>
              <a:prstGeom prst="roundRect">
                <a:avLst/>
              </a:prstGeom>
              <a:solidFill>
                <a:srgbClr val="128212"/>
              </a:solidFill>
              <a:ln w="28575">
                <a:solidFill>
                  <a:srgbClr val="80BD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Rounded Rectangle 10"/>
              <p:cNvSpPr/>
              <p:nvPr/>
            </p:nvSpPr>
            <p:spPr>
              <a:xfrm rot="2716844">
                <a:off x="2901989" y="2769642"/>
                <a:ext cx="464474" cy="464474"/>
              </a:xfrm>
              <a:prstGeom prst="roundRect">
                <a:avLst/>
              </a:prstGeom>
              <a:solidFill>
                <a:schemeClr val="tx1"/>
              </a:solidFill>
              <a:ln w="3175">
                <a:solidFill>
                  <a:srgbClr val="80BD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" name="Straight Connector 8"/>
            <p:cNvCxnSpPr/>
            <p:nvPr/>
          </p:nvCxnSpPr>
          <p:spPr>
            <a:xfrm rot="10800000">
              <a:off x="2261937" y="1956219"/>
              <a:ext cx="0" cy="517358"/>
            </a:xfrm>
            <a:prstGeom prst="line">
              <a:avLst/>
            </a:prstGeom>
            <a:ln>
              <a:solidFill>
                <a:srgbClr val="80BD00"/>
              </a:solidFill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 rot="10800000">
            <a:off x="3383307" y="2825563"/>
            <a:ext cx="481263" cy="1015581"/>
            <a:chOff x="2021305" y="1956219"/>
            <a:chExt cx="481263" cy="1015581"/>
          </a:xfrm>
        </p:grpSpPr>
        <p:grpSp>
          <p:nvGrpSpPr>
            <p:cNvPr id="13" name="Group 12"/>
            <p:cNvGrpSpPr/>
            <p:nvPr/>
          </p:nvGrpSpPr>
          <p:grpSpPr>
            <a:xfrm>
              <a:off x="2021305" y="2490537"/>
              <a:ext cx="481263" cy="481263"/>
              <a:chOff x="2827421" y="2695074"/>
              <a:chExt cx="613610" cy="613610"/>
            </a:xfrm>
          </p:grpSpPr>
          <p:sp>
            <p:nvSpPr>
              <p:cNvPr id="15" name="Rounded Rectangle 14"/>
              <p:cNvSpPr/>
              <p:nvPr/>
            </p:nvSpPr>
            <p:spPr>
              <a:xfrm rot="2716844">
                <a:off x="2827421" y="2695074"/>
                <a:ext cx="613610" cy="613610"/>
              </a:xfrm>
              <a:prstGeom prst="roundRect">
                <a:avLst/>
              </a:prstGeom>
              <a:solidFill>
                <a:srgbClr val="128212"/>
              </a:solidFill>
              <a:ln w="28575">
                <a:solidFill>
                  <a:srgbClr val="80BD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ounded Rectangle 15"/>
              <p:cNvSpPr/>
              <p:nvPr/>
            </p:nvSpPr>
            <p:spPr>
              <a:xfrm rot="2716844">
                <a:off x="2901989" y="2769642"/>
                <a:ext cx="464474" cy="464474"/>
              </a:xfrm>
              <a:prstGeom prst="roundRect">
                <a:avLst/>
              </a:prstGeom>
              <a:solidFill>
                <a:schemeClr val="tx1"/>
              </a:solidFill>
              <a:ln w="3175">
                <a:solidFill>
                  <a:srgbClr val="80BD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4" name="Straight Connector 13"/>
            <p:cNvCxnSpPr/>
            <p:nvPr/>
          </p:nvCxnSpPr>
          <p:spPr>
            <a:xfrm rot="10800000">
              <a:off x="2261937" y="1956219"/>
              <a:ext cx="0" cy="517358"/>
            </a:xfrm>
            <a:prstGeom prst="line">
              <a:avLst/>
            </a:prstGeom>
            <a:ln>
              <a:solidFill>
                <a:srgbClr val="80BD00"/>
              </a:solidFill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5287168" y="2235063"/>
            <a:ext cx="481263" cy="1015581"/>
            <a:chOff x="2021305" y="1956219"/>
            <a:chExt cx="481263" cy="1015581"/>
          </a:xfrm>
        </p:grpSpPr>
        <p:grpSp>
          <p:nvGrpSpPr>
            <p:cNvPr id="18" name="Group 17"/>
            <p:cNvGrpSpPr/>
            <p:nvPr/>
          </p:nvGrpSpPr>
          <p:grpSpPr>
            <a:xfrm>
              <a:off x="2021305" y="2490537"/>
              <a:ext cx="481263" cy="481263"/>
              <a:chOff x="2827421" y="2695074"/>
              <a:chExt cx="613610" cy="613610"/>
            </a:xfrm>
          </p:grpSpPr>
          <p:sp>
            <p:nvSpPr>
              <p:cNvPr id="20" name="Rounded Rectangle 19"/>
              <p:cNvSpPr/>
              <p:nvPr/>
            </p:nvSpPr>
            <p:spPr>
              <a:xfrm rot="2716844">
                <a:off x="2827421" y="2695074"/>
                <a:ext cx="613610" cy="613610"/>
              </a:xfrm>
              <a:prstGeom prst="roundRect">
                <a:avLst/>
              </a:prstGeom>
              <a:solidFill>
                <a:srgbClr val="128212"/>
              </a:solidFill>
              <a:ln w="28575">
                <a:solidFill>
                  <a:srgbClr val="80BD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ounded Rectangle 20"/>
              <p:cNvSpPr/>
              <p:nvPr/>
            </p:nvSpPr>
            <p:spPr>
              <a:xfrm rot="2716844">
                <a:off x="2901989" y="2769642"/>
                <a:ext cx="464474" cy="464474"/>
              </a:xfrm>
              <a:prstGeom prst="roundRect">
                <a:avLst/>
              </a:prstGeom>
              <a:solidFill>
                <a:schemeClr val="tx1"/>
              </a:solidFill>
              <a:ln w="3175">
                <a:solidFill>
                  <a:srgbClr val="80BD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9" name="Straight Connector 18"/>
            <p:cNvCxnSpPr/>
            <p:nvPr/>
          </p:nvCxnSpPr>
          <p:spPr>
            <a:xfrm rot="10800000">
              <a:off x="2261937" y="1956219"/>
              <a:ext cx="0" cy="517358"/>
            </a:xfrm>
            <a:prstGeom prst="line">
              <a:avLst/>
            </a:prstGeom>
            <a:ln>
              <a:solidFill>
                <a:srgbClr val="80BD00"/>
              </a:solidFill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 rot="10800000">
            <a:off x="7191030" y="2752421"/>
            <a:ext cx="481263" cy="1015581"/>
            <a:chOff x="2021305" y="1956219"/>
            <a:chExt cx="481263" cy="1015581"/>
          </a:xfrm>
        </p:grpSpPr>
        <p:grpSp>
          <p:nvGrpSpPr>
            <p:cNvPr id="23" name="Group 22"/>
            <p:cNvGrpSpPr/>
            <p:nvPr/>
          </p:nvGrpSpPr>
          <p:grpSpPr>
            <a:xfrm>
              <a:off x="2021305" y="2490537"/>
              <a:ext cx="481263" cy="481263"/>
              <a:chOff x="2827421" y="2695074"/>
              <a:chExt cx="613610" cy="613610"/>
            </a:xfrm>
          </p:grpSpPr>
          <p:sp>
            <p:nvSpPr>
              <p:cNvPr id="25" name="Rounded Rectangle 24"/>
              <p:cNvSpPr/>
              <p:nvPr/>
            </p:nvSpPr>
            <p:spPr>
              <a:xfrm rot="2716844">
                <a:off x="2827421" y="2695074"/>
                <a:ext cx="613610" cy="613610"/>
              </a:xfrm>
              <a:prstGeom prst="roundRect">
                <a:avLst/>
              </a:prstGeom>
              <a:solidFill>
                <a:srgbClr val="128212"/>
              </a:solidFill>
              <a:ln w="28575">
                <a:solidFill>
                  <a:srgbClr val="80BD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 rot="2716844">
                <a:off x="2901989" y="2769642"/>
                <a:ext cx="464474" cy="464474"/>
              </a:xfrm>
              <a:prstGeom prst="roundRect">
                <a:avLst/>
              </a:prstGeom>
              <a:solidFill>
                <a:schemeClr val="tx1"/>
              </a:solidFill>
              <a:ln w="3175">
                <a:solidFill>
                  <a:srgbClr val="80BD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4" name="Straight Connector 23"/>
            <p:cNvCxnSpPr/>
            <p:nvPr/>
          </p:nvCxnSpPr>
          <p:spPr>
            <a:xfrm rot="10800000">
              <a:off x="2261937" y="1956219"/>
              <a:ext cx="0" cy="517358"/>
            </a:xfrm>
            <a:prstGeom prst="line">
              <a:avLst/>
            </a:prstGeom>
            <a:ln>
              <a:solidFill>
                <a:srgbClr val="80BD00"/>
              </a:solidFill>
              <a:tailEnd type="diamon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26"/>
          <p:cNvSpPr/>
          <p:nvPr/>
        </p:nvSpPr>
        <p:spPr>
          <a:xfrm>
            <a:off x="6437055" y="3869719"/>
            <a:ext cx="21345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Extends </a:t>
            </a:r>
            <a:r>
              <a:rPr lang="en-US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time to address financial difficulties.</a:t>
            </a:r>
            <a:endParaRPr lang="en-US" sz="2000" dirty="0">
              <a:effectLst/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31125" y="1569541"/>
            <a:ext cx="19673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Increases your overall borrowing power.</a:t>
            </a:r>
            <a:endParaRPr lang="en-US" sz="1400" dirty="0"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667000" y="3869719"/>
            <a:ext cx="2209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Enhances efficiency around accounts receivables &amp; production.</a:t>
            </a:r>
            <a:endParaRPr lang="en-US" sz="1400" dirty="0"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167730" y="1429567"/>
            <a:ext cx="272013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Reduces financial restrictions on debt-to-enterprise value, cash flow, etc.</a:t>
            </a:r>
            <a:endParaRPr lang="en-US" sz="1400" dirty="0"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auto">
          <a:xfrm>
            <a:off x="1580680" y="2960954"/>
            <a:ext cx="234138" cy="210480"/>
          </a:xfrm>
          <a:custGeom>
            <a:avLst/>
            <a:gdLst>
              <a:gd name="connsiteX0" fmla="*/ 86232 w 455613"/>
              <a:gd name="connsiteY0" fmla="*/ 350838 h 409576"/>
              <a:gd name="connsiteX1" fmla="*/ 87433 w 455613"/>
              <a:gd name="connsiteY1" fmla="*/ 351240 h 409576"/>
              <a:gd name="connsiteX2" fmla="*/ 88233 w 455613"/>
              <a:gd name="connsiteY2" fmla="*/ 352313 h 409576"/>
              <a:gd name="connsiteX3" fmla="*/ 88767 w 455613"/>
              <a:gd name="connsiteY3" fmla="*/ 353788 h 409576"/>
              <a:gd name="connsiteX4" fmla="*/ 88900 w 455613"/>
              <a:gd name="connsiteY4" fmla="*/ 356068 h 409576"/>
              <a:gd name="connsiteX5" fmla="*/ 88900 w 455613"/>
              <a:gd name="connsiteY5" fmla="*/ 409576 h 409576"/>
              <a:gd name="connsiteX6" fmla="*/ 41275 w 455613"/>
              <a:gd name="connsiteY6" fmla="*/ 409576 h 409576"/>
              <a:gd name="connsiteX7" fmla="*/ 41275 w 455613"/>
              <a:gd name="connsiteY7" fmla="*/ 401530 h 409576"/>
              <a:gd name="connsiteX8" fmla="*/ 41542 w 455613"/>
              <a:gd name="connsiteY8" fmla="*/ 399116 h 409576"/>
              <a:gd name="connsiteX9" fmla="*/ 42342 w 455613"/>
              <a:gd name="connsiteY9" fmla="*/ 396568 h 409576"/>
              <a:gd name="connsiteX10" fmla="*/ 43410 w 455613"/>
              <a:gd name="connsiteY10" fmla="*/ 393752 h 409576"/>
              <a:gd name="connsiteX11" fmla="*/ 44744 w 455613"/>
              <a:gd name="connsiteY11" fmla="*/ 391070 h 409576"/>
              <a:gd name="connsiteX12" fmla="*/ 46611 w 455613"/>
              <a:gd name="connsiteY12" fmla="*/ 388388 h 409576"/>
              <a:gd name="connsiteX13" fmla="*/ 48479 w 455613"/>
              <a:gd name="connsiteY13" fmla="*/ 386376 h 409576"/>
              <a:gd name="connsiteX14" fmla="*/ 62219 w 455613"/>
              <a:gd name="connsiteY14" fmla="*/ 372563 h 409576"/>
              <a:gd name="connsiteX15" fmla="*/ 81696 w 455613"/>
              <a:gd name="connsiteY15" fmla="*/ 352984 h 409576"/>
              <a:gd name="connsiteX16" fmla="*/ 83297 w 455613"/>
              <a:gd name="connsiteY16" fmla="*/ 351643 h 409576"/>
              <a:gd name="connsiteX17" fmla="*/ 84898 w 455613"/>
              <a:gd name="connsiteY17" fmla="*/ 350972 h 409576"/>
              <a:gd name="connsiteX18" fmla="*/ 148113 w 455613"/>
              <a:gd name="connsiteY18" fmla="*/ 290513 h 409576"/>
              <a:gd name="connsiteX19" fmla="*/ 149142 w 455613"/>
              <a:gd name="connsiteY19" fmla="*/ 291039 h 409576"/>
              <a:gd name="connsiteX20" fmla="*/ 149913 w 455613"/>
              <a:gd name="connsiteY20" fmla="*/ 291960 h 409576"/>
              <a:gd name="connsiteX21" fmla="*/ 150427 w 455613"/>
              <a:gd name="connsiteY21" fmla="*/ 293671 h 409576"/>
              <a:gd name="connsiteX22" fmla="*/ 150813 w 455613"/>
              <a:gd name="connsiteY22" fmla="*/ 295644 h 409576"/>
              <a:gd name="connsiteX23" fmla="*/ 150813 w 455613"/>
              <a:gd name="connsiteY23" fmla="*/ 409576 h 409576"/>
              <a:gd name="connsiteX24" fmla="*/ 109538 w 455613"/>
              <a:gd name="connsiteY24" fmla="*/ 409576 h 409576"/>
              <a:gd name="connsiteX25" fmla="*/ 109538 w 455613"/>
              <a:gd name="connsiteY25" fmla="*/ 337481 h 409576"/>
              <a:gd name="connsiteX26" fmla="*/ 109667 w 455613"/>
              <a:gd name="connsiteY26" fmla="*/ 334718 h 409576"/>
              <a:gd name="connsiteX27" fmla="*/ 110438 w 455613"/>
              <a:gd name="connsiteY27" fmla="*/ 331560 h 409576"/>
              <a:gd name="connsiteX28" fmla="*/ 111595 w 455613"/>
              <a:gd name="connsiteY28" fmla="*/ 328403 h 409576"/>
              <a:gd name="connsiteX29" fmla="*/ 112881 w 455613"/>
              <a:gd name="connsiteY29" fmla="*/ 325377 h 409576"/>
              <a:gd name="connsiteX30" fmla="*/ 114681 w 455613"/>
              <a:gd name="connsiteY30" fmla="*/ 322614 h 409576"/>
              <a:gd name="connsiteX31" fmla="*/ 116482 w 455613"/>
              <a:gd name="connsiteY31" fmla="*/ 320378 h 409576"/>
              <a:gd name="connsiteX32" fmla="*/ 143741 w 455613"/>
              <a:gd name="connsiteY32" fmla="*/ 292750 h 409576"/>
              <a:gd name="connsiteX33" fmla="*/ 145413 w 455613"/>
              <a:gd name="connsiteY33" fmla="*/ 291434 h 409576"/>
              <a:gd name="connsiteX34" fmla="*/ 146827 w 455613"/>
              <a:gd name="connsiteY34" fmla="*/ 290645 h 409576"/>
              <a:gd name="connsiteX35" fmla="*/ 174022 w 455613"/>
              <a:gd name="connsiteY35" fmla="*/ 287338 h 409576"/>
              <a:gd name="connsiteX36" fmla="*/ 175436 w 455613"/>
              <a:gd name="connsiteY36" fmla="*/ 287471 h 409576"/>
              <a:gd name="connsiteX37" fmla="*/ 176851 w 455613"/>
              <a:gd name="connsiteY37" fmla="*/ 288136 h 409576"/>
              <a:gd name="connsiteX38" fmla="*/ 178522 w 455613"/>
              <a:gd name="connsiteY38" fmla="*/ 289599 h 409576"/>
              <a:gd name="connsiteX39" fmla="*/ 199481 w 455613"/>
              <a:gd name="connsiteY39" fmla="*/ 311147 h 409576"/>
              <a:gd name="connsiteX40" fmla="*/ 206039 w 455613"/>
              <a:gd name="connsiteY40" fmla="*/ 317931 h 409576"/>
              <a:gd name="connsiteX41" fmla="*/ 207839 w 455613"/>
              <a:gd name="connsiteY41" fmla="*/ 320059 h 409576"/>
              <a:gd name="connsiteX42" fmla="*/ 209382 w 455613"/>
              <a:gd name="connsiteY42" fmla="*/ 322719 h 409576"/>
              <a:gd name="connsiteX43" fmla="*/ 210668 w 455613"/>
              <a:gd name="connsiteY43" fmla="*/ 325646 h 409576"/>
              <a:gd name="connsiteX44" fmla="*/ 211696 w 455613"/>
              <a:gd name="connsiteY44" fmla="*/ 328705 h 409576"/>
              <a:gd name="connsiteX45" fmla="*/ 212468 w 455613"/>
              <a:gd name="connsiteY45" fmla="*/ 331897 h 409576"/>
              <a:gd name="connsiteX46" fmla="*/ 212725 w 455613"/>
              <a:gd name="connsiteY46" fmla="*/ 334823 h 409576"/>
              <a:gd name="connsiteX47" fmla="*/ 212725 w 455613"/>
              <a:gd name="connsiteY47" fmla="*/ 409576 h 409576"/>
              <a:gd name="connsiteX48" fmla="*/ 171450 w 455613"/>
              <a:gd name="connsiteY48" fmla="*/ 409576 h 409576"/>
              <a:gd name="connsiteX49" fmla="*/ 171450 w 455613"/>
              <a:gd name="connsiteY49" fmla="*/ 292659 h 409576"/>
              <a:gd name="connsiteX50" fmla="*/ 171579 w 455613"/>
              <a:gd name="connsiteY50" fmla="*/ 290397 h 409576"/>
              <a:gd name="connsiteX51" fmla="*/ 172222 w 455613"/>
              <a:gd name="connsiteY51" fmla="*/ 288934 h 409576"/>
              <a:gd name="connsiteX52" fmla="*/ 172993 w 455613"/>
              <a:gd name="connsiteY52" fmla="*/ 287737 h 409576"/>
              <a:gd name="connsiteX53" fmla="*/ 271938 w 455613"/>
              <a:gd name="connsiteY53" fmla="*/ 282575 h 409576"/>
              <a:gd name="connsiteX54" fmla="*/ 273095 w 455613"/>
              <a:gd name="connsiteY54" fmla="*/ 283105 h 409576"/>
              <a:gd name="connsiteX55" fmla="*/ 273995 w 455613"/>
              <a:gd name="connsiteY55" fmla="*/ 284033 h 409576"/>
              <a:gd name="connsiteX56" fmla="*/ 274510 w 455613"/>
              <a:gd name="connsiteY56" fmla="*/ 285757 h 409576"/>
              <a:gd name="connsiteX57" fmla="*/ 274638 w 455613"/>
              <a:gd name="connsiteY57" fmla="*/ 287745 h 409576"/>
              <a:gd name="connsiteX58" fmla="*/ 274638 w 455613"/>
              <a:gd name="connsiteY58" fmla="*/ 409575 h 409576"/>
              <a:gd name="connsiteX59" fmla="*/ 233363 w 455613"/>
              <a:gd name="connsiteY59" fmla="*/ 409575 h 409576"/>
              <a:gd name="connsiteX60" fmla="*/ 233363 w 455613"/>
              <a:gd name="connsiteY60" fmla="*/ 329902 h 409576"/>
              <a:gd name="connsiteX61" fmla="*/ 233620 w 455613"/>
              <a:gd name="connsiteY61" fmla="*/ 326588 h 409576"/>
              <a:gd name="connsiteX62" fmla="*/ 234263 w 455613"/>
              <a:gd name="connsiteY62" fmla="*/ 323141 h 409576"/>
              <a:gd name="connsiteX63" fmla="*/ 235035 w 455613"/>
              <a:gd name="connsiteY63" fmla="*/ 320224 h 409576"/>
              <a:gd name="connsiteX64" fmla="*/ 236192 w 455613"/>
              <a:gd name="connsiteY64" fmla="*/ 317573 h 409576"/>
              <a:gd name="connsiteX65" fmla="*/ 237478 w 455613"/>
              <a:gd name="connsiteY65" fmla="*/ 315585 h 409576"/>
              <a:gd name="connsiteX66" fmla="*/ 238764 w 455613"/>
              <a:gd name="connsiteY66" fmla="*/ 314391 h 409576"/>
              <a:gd name="connsiteX67" fmla="*/ 239921 w 455613"/>
              <a:gd name="connsiteY67" fmla="*/ 313066 h 409576"/>
              <a:gd name="connsiteX68" fmla="*/ 240821 w 455613"/>
              <a:gd name="connsiteY68" fmla="*/ 312138 h 409576"/>
              <a:gd name="connsiteX69" fmla="*/ 241335 w 455613"/>
              <a:gd name="connsiteY69" fmla="*/ 311607 h 409576"/>
              <a:gd name="connsiteX70" fmla="*/ 241592 w 455613"/>
              <a:gd name="connsiteY70" fmla="*/ 311475 h 409576"/>
              <a:gd name="connsiteX71" fmla="*/ 267566 w 455613"/>
              <a:gd name="connsiteY71" fmla="*/ 284829 h 409576"/>
              <a:gd name="connsiteX72" fmla="*/ 269238 w 455613"/>
              <a:gd name="connsiteY72" fmla="*/ 283503 h 409576"/>
              <a:gd name="connsiteX73" fmla="*/ 270781 w 455613"/>
              <a:gd name="connsiteY73" fmla="*/ 282708 h 409576"/>
              <a:gd name="connsiteX74" fmla="*/ 335459 w 455613"/>
              <a:gd name="connsiteY74" fmla="*/ 220663 h 409576"/>
              <a:gd name="connsiteX75" fmla="*/ 336665 w 455613"/>
              <a:gd name="connsiteY75" fmla="*/ 221061 h 409576"/>
              <a:gd name="connsiteX76" fmla="*/ 337468 w 455613"/>
              <a:gd name="connsiteY76" fmla="*/ 221990 h 409576"/>
              <a:gd name="connsiteX77" fmla="*/ 338004 w 455613"/>
              <a:gd name="connsiteY77" fmla="*/ 223714 h 409576"/>
              <a:gd name="connsiteX78" fmla="*/ 338138 w 455613"/>
              <a:gd name="connsiteY78" fmla="*/ 225704 h 409576"/>
              <a:gd name="connsiteX79" fmla="*/ 338138 w 455613"/>
              <a:gd name="connsiteY79" fmla="*/ 409576 h 409576"/>
              <a:gd name="connsiteX80" fmla="*/ 295275 w 455613"/>
              <a:gd name="connsiteY80" fmla="*/ 409576 h 409576"/>
              <a:gd name="connsiteX81" fmla="*/ 295275 w 455613"/>
              <a:gd name="connsiteY81" fmla="*/ 268157 h 409576"/>
              <a:gd name="connsiteX82" fmla="*/ 295543 w 455613"/>
              <a:gd name="connsiteY82" fmla="*/ 265238 h 409576"/>
              <a:gd name="connsiteX83" fmla="*/ 296213 w 455613"/>
              <a:gd name="connsiteY83" fmla="*/ 262054 h 409576"/>
              <a:gd name="connsiteX84" fmla="*/ 297284 w 455613"/>
              <a:gd name="connsiteY84" fmla="*/ 258870 h 409576"/>
              <a:gd name="connsiteX85" fmla="*/ 298892 w 455613"/>
              <a:gd name="connsiteY85" fmla="*/ 255819 h 409576"/>
              <a:gd name="connsiteX86" fmla="*/ 300499 w 455613"/>
              <a:gd name="connsiteY86" fmla="*/ 253033 h 409576"/>
              <a:gd name="connsiteX87" fmla="*/ 302508 w 455613"/>
              <a:gd name="connsiteY87" fmla="*/ 250910 h 409576"/>
              <a:gd name="connsiteX88" fmla="*/ 330905 w 455613"/>
              <a:gd name="connsiteY88" fmla="*/ 222786 h 409576"/>
              <a:gd name="connsiteX89" fmla="*/ 332512 w 455613"/>
              <a:gd name="connsiteY89" fmla="*/ 221459 h 409576"/>
              <a:gd name="connsiteX90" fmla="*/ 334120 w 455613"/>
              <a:gd name="connsiteY90" fmla="*/ 220796 h 409576"/>
              <a:gd name="connsiteX91" fmla="*/ 394079 w 455613"/>
              <a:gd name="connsiteY91" fmla="*/ 161925 h 409576"/>
              <a:gd name="connsiteX92" fmla="*/ 395278 w 455613"/>
              <a:gd name="connsiteY92" fmla="*/ 162323 h 409576"/>
              <a:gd name="connsiteX93" fmla="*/ 396077 w 455613"/>
              <a:gd name="connsiteY93" fmla="*/ 163383 h 409576"/>
              <a:gd name="connsiteX94" fmla="*/ 396610 w 455613"/>
              <a:gd name="connsiteY94" fmla="*/ 164974 h 409576"/>
              <a:gd name="connsiteX95" fmla="*/ 396876 w 455613"/>
              <a:gd name="connsiteY95" fmla="*/ 167096 h 409576"/>
              <a:gd name="connsiteX96" fmla="*/ 396876 w 455613"/>
              <a:gd name="connsiteY96" fmla="*/ 409575 h 409576"/>
              <a:gd name="connsiteX97" fmla="*/ 357188 w 455613"/>
              <a:gd name="connsiteY97" fmla="*/ 409575 h 409576"/>
              <a:gd name="connsiteX98" fmla="*/ 357188 w 455613"/>
              <a:gd name="connsiteY98" fmla="*/ 206338 h 409576"/>
              <a:gd name="connsiteX99" fmla="*/ 357454 w 455613"/>
              <a:gd name="connsiteY99" fmla="*/ 203421 h 409576"/>
              <a:gd name="connsiteX100" fmla="*/ 358120 w 455613"/>
              <a:gd name="connsiteY100" fmla="*/ 200239 h 409576"/>
              <a:gd name="connsiteX101" fmla="*/ 359319 w 455613"/>
              <a:gd name="connsiteY101" fmla="*/ 197057 h 409576"/>
              <a:gd name="connsiteX102" fmla="*/ 360784 w 455613"/>
              <a:gd name="connsiteY102" fmla="*/ 194008 h 409576"/>
              <a:gd name="connsiteX103" fmla="*/ 362515 w 455613"/>
              <a:gd name="connsiteY103" fmla="*/ 191224 h 409576"/>
              <a:gd name="connsiteX104" fmla="*/ 364380 w 455613"/>
              <a:gd name="connsiteY104" fmla="*/ 189103 h 409576"/>
              <a:gd name="connsiteX105" fmla="*/ 389684 w 455613"/>
              <a:gd name="connsiteY105" fmla="*/ 164046 h 409576"/>
              <a:gd name="connsiteX106" fmla="*/ 391283 w 455613"/>
              <a:gd name="connsiteY106" fmla="*/ 162721 h 409576"/>
              <a:gd name="connsiteX107" fmla="*/ 392881 w 455613"/>
              <a:gd name="connsiteY107" fmla="*/ 162058 h 409576"/>
              <a:gd name="connsiteX108" fmla="*/ 290622 w 455613"/>
              <a:gd name="connsiteY108" fmla="*/ 0 h 409576"/>
              <a:gd name="connsiteX109" fmla="*/ 435205 w 455613"/>
              <a:gd name="connsiteY109" fmla="*/ 0 h 409576"/>
              <a:gd name="connsiteX110" fmla="*/ 439180 w 455613"/>
              <a:gd name="connsiteY110" fmla="*/ 395 h 409576"/>
              <a:gd name="connsiteX111" fmla="*/ 442891 w 455613"/>
              <a:gd name="connsiteY111" fmla="*/ 1581 h 409576"/>
              <a:gd name="connsiteX112" fmla="*/ 446204 w 455613"/>
              <a:gd name="connsiteY112" fmla="*/ 3426 h 409576"/>
              <a:gd name="connsiteX113" fmla="*/ 449252 w 455613"/>
              <a:gd name="connsiteY113" fmla="*/ 5798 h 409576"/>
              <a:gd name="connsiteX114" fmla="*/ 451903 w 455613"/>
              <a:gd name="connsiteY114" fmla="*/ 8697 h 409576"/>
              <a:gd name="connsiteX115" fmla="*/ 453890 w 455613"/>
              <a:gd name="connsiteY115" fmla="*/ 11991 h 409576"/>
              <a:gd name="connsiteX116" fmla="*/ 455216 w 455613"/>
              <a:gd name="connsiteY116" fmla="*/ 15549 h 409576"/>
              <a:gd name="connsiteX117" fmla="*/ 455613 w 455613"/>
              <a:gd name="connsiteY117" fmla="*/ 19239 h 409576"/>
              <a:gd name="connsiteX118" fmla="*/ 455613 w 455613"/>
              <a:gd name="connsiteY118" fmla="*/ 162870 h 409576"/>
              <a:gd name="connsiteX119" fmla="*/ 455348 w 455613"/>
              <a:gd name="connsiteY119" fmla="*/ 164978 h 409576"/>
              <a:gd name="connsiteX120" fmla="*/ 454818 w 455613"/>
              <a:gd name="connsiteY120" fmla="*/ 166559 h 409576"/>
              <a:gd name="connsiteX121" fmla="*/ 454023 w 455613"/>
              <a:gd name="connsiteY121" fmla="*/ 167482 h 409576"/>
              <a:gd name="connsiteX122" fmla="*/ 452830 w 455613"/>
              <a:gd name="connsiteY122" fmla="*/ 168009 h 409576"/>
              <a:gd name="connsiteX123" fmla="*/ 451637 w 455613"/>
              <a:gd name="connsiteY123" fmla="*/ 167877 h 409576"/>
              <a:gd name="connsiteX124" fmla="*/ 450047 w 455613"/>
              <a:gd name="connsiteY124" fmla="*/ 167086 h 409576"/>
              <a:gd name="connsiteX125" fmla="*/ 448457 w 455613"/>
              <a:gd name="connsiteY125" fmla="*/ 165769 h 409576"/>
              <a:gd name="connsiteX126" fmla="*/ 397701 w 455613"/>
              <a:gd name="connsiteY126" fmla="*/ 115695 h 409576"/>
              <a:gd name="connsiteX127" fmla="*/ 228072 w 455613"/>
              <a:gd name="connsiteY127" fmla="*/ 283309 h 409576"/>
              <a:gd name="connsiteX128" fmla="*/ 225951 w 455613"/>
              <a:gd name="connsiteY128" fmla="*/ 284890 h 409576"/>
              <a:gd name="connsiteX129" fmla="*/ 223433 w 455613"/>
              <a:gd name="connsiteY129" fmla="*/ 285944 h 409576"/>
              <a:gd name="connsiteX130" fmla="*/ 220783 w 455613"/>
              <a:gd name="connsiteY130" fmla="*/ 286208 h 409576"/>
              <a:gd name="connsiteX131" fmla="*/ 218265 w 455613"/>
              <a:gd name="connsiteY131" fmla="*/ 285944 h 409576"/>
              <a:gd name="connsiteX132" fmla="*/ 215880 w 455613"/>
              <a:gd name="connsiteY132" fmla="*/ 284890 h 409576"/>
              <a:gd name="connsiteX133" fmla="*/ 213627 w 455613"/>
              <a:gd name="connsiteY133" fmla="*/ 283309 h 409576"/>
              <a:gd name="connsiteX134" fmla="*/ 162208 w 455613"/>
              <a:gd name="connsiteY134" fmla="*/ 232445 h 409576"/>
              <a:gd name="connsiteX135" fmla="*/ 70502 w 455613"/>
              <a:gd name="connsiteY135" fmla="*/ 323235 h 409576"/>
              <a:gd name="connsiteX136" fmla="*/ 66394 w 455613"/>
              <a:gd name="connsiteY136" fmla="*/ 326793 h 409576"/>
              <a:gd name="connsiteX137" fmla="*/ 61756 w 455613"/>
              <a:gd name="connsiteY137" fmla="*/ 329561 h 409576"/>
              <a:gd name="connsiteX138" fmla="*/ 56985 w 455613"/>
              <a:gd name="connsiteY138" fmla="*/ 331932 h 409576"/>
              <a:gd name="connsiteX139" fmla="*/ 52082 w 455613"/>
              <a:gd name="connsiteY139" fmla="*/ 333645 h 409576"/>
              <a:gd name="connsiteX140" fmla="*/ 46913 w 455613"/>
              <a:gd name="connsiteY140" fmla="*/ 334568 h 409576"/>
              <a:gd name="connsiteX141" fmla="*/ 41745 w 455613"/>
              <a:gd name="connsiteY141" fmla="*/ 334963 h 409576"/>
              <a:gd name="connsiteX142" fmla="*/ 36444 w 455613"/>
              <a:gd name="connsiteY142" fmla="*/ 334568 h 409576"/>
              <a:gd name="connsiteX143" fmla="*/ 31408 w 455613"/>
              <a:gd name="connsiteY143" fmla="*/ 333645 h 409576"/>
              <a:gd name="connsiteX144" fmla="*/ 26372 w 455613"/>
              <a:gd name="connsiteY144" fmla="*/ 331932 h 409576"/>
              <a:gd name="connsiteX145" fmla="*/ 21601 w 455613"/>
              <a:gd name="connsiteY145" fmla="*/ 329561 h 409576"/>
              <a:gd name="connsiteX146" fmla="*/ 17096 w 455613"/>
              <a:gd name="connsiteY146" fmla="*/ 326793 h 409576"/>
              <a:gd name="connsiteX147" fmla="*/ 12855 w 455613"/>
              <a:gd name="connsiteY147" fmla="*/ 323235 h 409576"/>
              <a:gd name="connsiteX148" fmla="*/ 11927 w 455613"/>
              <a:gd name="connsiteY148" fmla="*/ 322050 h 409576"/>
              <a:gd name="connsiteX149" fmla="*/ 8349 w 455613"/>
              <a:gd name="connsiteY149" fmla="*/ 317965 h 409576"/>
              <a:gd name="connsiteX150" fmla="*/ 5301 w 455613"/>
              <a:gd name="connsiteY150" fmla="*/ 313616 h 409576"/>
              <a:gd name="connsiteX151" fmla="*/ 3048 w 455613"/>
              <a:gd name="connsiteY151" fmla="*/ 308741 h 409576"/>
              <a:gd name="connsiteX152" fmla="*/ 1325 w 455613"/>
              <a:gd name="connsiteY152" fmla="*/ 303865 h 409576"/>
              <a:gd name="connsiteX153" fmla="*/ 265 w 455613"/>
              <a:gd name="connsiteY153" fmla="*/ 298726 h 409576"/>
              <a:gd name="connsiteX154" fmla="*/ 0 w 455613"/>
              <a:gd name="connsiteY154" fmla="*/ 293719 h 409576"/>
              <a:gd name="connsiteX155" fmla="*/ 265 w 455613"/>
              <a:gd name="connsiteY155" fmla="*/ 288448 h 409576"/>
              <a:gd name="connsiteX156" fmla="*/ 1325 w 455613"/>
              <a:gd name="connsiteY156" fmla="*/ 283572 h 409576"/>
              <a:gd name="connsiteX157" fmla="*/ 3048 w 455613"/>
              <a:gd name="connsiteY157" fmla="*/ 278697 h 409576"/>
              <a:gd name="connsiteX158" fmla="*/ 5301 w 455613"/>
              <a:gd name="connsiteY158" fmla="*/ 273821 h 409576"/>
              <a:gd name="connsiteX159" fmla="*/ 8349 w 455613"/>
              <a:gd name="connsiteY159" fmla="*/ 269473 h 409576"/>
              <a:gd name="connsiteX160" fmla="*/ 11927 w 455613"/>
              <a:gd name="connsiteY160" fmla="*/ 265256 h 409576"/>
              <a:gd name="connsiteX161" fmla="*/ 155052 w 455613"/>
              <a:gd name="connsiteY161" fmla="*/ 123865 h 409576"/>
              <a:gd name="connsiteX162" fmla="*/ 157172 w 455613"/>
              <a:gd name="connsiteY162" fmla="*/ 122284 h 409576"/>
              <a:gd name="connsiteX163" fmla="*/ 159557 w 455613"/>
              <a:gd name="connsiteY163" fmla="*/ 121230 h 409576"/>
              <a:gd name="connsiteX164" fmla="*/ 162208 w 455613"/>
              <a:gd name="connsiteY164" fmla="*/ 120966 h 409576"/>
              <a:gd name="connsiteX165" fmla="*/ 164726 w 455613"/>
              <a:gd name="connsiteY165" fmla="*/ 121230 h 409576"/>
              <a:gd name="connsiteX166" fmla="*/ 167244 w 455613"/>
              <a:gd name="connsiteY166" fmla="*/ 122284 h 409576"/>
              <a:gd name="connsiteX167" fmla="*/ 169497 w 455613"/>
              <a:gd name="connsiteY167" fmla="*/ 123865 h 409576"/>
              <a:gd name="connsiteX168" fmla="*/ 220783 w 455613"/>
              <a:gd name="connsiteY168" fmla="*/ 174597 h 409576"/>
              <a:gd name="connsiteX169" fmla="*/ 318055 w 455613"/>
              <a:gd name="connsiteY169" fmla="*/ 78536 h 409576"/>
              <a:gd name="connsiteX170" fmla="*/ 338993 w 455613"/>
              <a:gd name="connsiteY170" fmla="*/ 57848 h 409576"/>
              <a:gd name="connsiteX171" fmla="*/ 287707 w 455613"/>
              <a:gd name="connsiteY171" fmla="*/ 7116 h 409576"/>
              <a:gd name="connsiteX172" fmla="*/ 286382 w 455613"/>
              <a:gd name="connsiteY172" fmla="*/ 5403 h 409576"/>
              <a:gd name="connsiteX173" fmla="*/ 285587 w 455613"/>
              <a:gd name="connsiteY173" fmla="*/ 3953 h 409576"/>
              <a:gd name="connsiteX174" fmla="*/ 285454 w 455613"/>
              <a:gd name="connsiteY174" fmla="*/ 2636 h 409576"/>
              <a:gd name="connsiteX175" fmla="*/ 285852 w 455613"/>
              <a:gd name="connsiteY175" fmla="*/ 1581 h 409576"/>
              <a:gd name="connsiteX176" fmla="*/ 286912 w 455613"/>
              <a:gd name="connsiteY176" fmla="*/ 791 h 409576"/>
              <a:gd name="connsiteX177" fmla="*/ 288502 w 455613"/>
              <a:gd name="connsiteY177" fmla="*/ 264 h 409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455613" h="409576">
                <a:moveTo>
                  <a:pt x="86232" y="350838"/>
                </a:moveTo>
                <a:lnTo>
                  <a:pt x="87433" y="351240"/>
                </a:lnTo>
                <a:lnTo>
                  <a:pt x="88233" y="352313"/>
                </a:lnTo>
                <a:lnTo>
                  <a:pt x="88767" y="353788"/>
                </a:lnTo>
                <a:lnTo>
                  <a:pt x="88900" y="356068"/>
                </a:lnTo>
                <a:lnTo>
                  <a:pt x="88900" y="409576"/>
                </a:lnTo>
                <a:lnTo>
                  <a:pt x="41275" y="409576"/>
                </a:lnTo>
                <a:lnTo>
                  <a:pt x="41275" y="401530"/>
                </a:lnTo>
                <a:lnTo>
                  <a:pt x="41542" y="399116"/>
                </a:lnTo>
                <a:lnTo>
                  <a:pt x="42342" y="396568"/>
                </a:lnTo>
                <a:lnTo>
                  <a:pt x="43410" y="393752"/>
                </a:lnTo>
                <a:lnTo>
                  <a:pt x="44744" y="391070"/>
                </a:lnTo>
                <a:lnTo>
                  <a:pt x="46611" y="388388"/>
                </a:lnTo>
                <a:lnTo>
                  <a:pt x="48479" y="386376"/>
                </a:lnTo>
                <a:lnTo>
                  <a:pt x="62219" y="372563"/>
                </a:lnTo>
                <a:lnTo>
                  <a:pt x="81696" y="352984"/>
                </a:lnTo>
                <a:lnTo>
                  <a:pt x="83297" y="351643"/>
                </a:lnTo>
                <a:lnTo>
                  <a:pt x="84898" y="350972"/>
                </a:lnTo>
                <a:close/>
                <a:moveTo>
                  <a:pt x="148113" y="290513"/>
                </a:moveTo>
                <a:lnTo>
                  <a:pt x="149142" y="291039"/>
                </a:lnTo>
                <a:lnTo>
                  <a:pt x="149913" y="291960"/>
                </a:lnTo>
                <a:lnTo>
                  <a:pt x="150427" y="293671"/>
                </a:lnTo>
                <a:lnTo>
                  <a:pt x="150813" y="295644"/>
                </a:lnTo>
                <a:lnTo>
                  <a:pt x="150813" y="409576"/>
                </a:lnTo>
                <a:lnTo>
                  <a:pt x="109538" y="409576"/>
                </a:lnTo>
                <a:lnTo>
                  <a:pt x="109538" y="337481"/>
                </a:lnTo>
                <a:lnTo>
                  <a:pt x="109667" y="334718"/>
                </a:lnTo>
                <a:lnTo>
                  <a:pt x="110438" y="331560"/>
                </a:lnTo>
                <a:lnTo>
                  <a:pt x="111595" y="328403"/>
                </a:lnTo>
                <a:lnTo>
                  <a:pt x="112881" y="325377"/>
                </a:lnTo>
                <a:lnTo>
                  <a:pt x="114681" y="322614"/>
                </a:lnTo>
                <a:lnTo>
                  <a:pt x="116482" y="320378"/>
                </a:lnTo>
                <a:lnTo>
                  <a:pt x="143741" y="292750"/>
                </a:lnTo>
                <a:lnTo>
                  <a:pt x="145413" y="291434"/>
                </a:lnTo>
                <a:lnTo>
                  <a:pt x="146827" y="290645"/>
                </a:lnTo>
                <a:close/>
                <a:moveTo>
                  <a:pt x="174022" y="287338"/>
                </a:moveTo>
                <a:lnTo>
                  <a:pt x="175436" y="287471"/>
                </a:lnTo>
                <a:lnTo>
                  <a:pt x="176851" y="288136"/>
                </a:lnTo>
                <a:lnTo>
                  <a:pt x="178522" y="289599"/>
                </a:lnTo>
                <a:lnTo>
                  <a:pt x="199481" y="311147"/>
                </a:lnTo>
                <a:lnTo>
                  <a:pt x="206039" y="317931"/>
                </a:lnTo>
                <a:lnTo>
                  <a:pt x="207839" y="320059"/>
                </a:lnTo>
                <a:lnTo>
                  <a:pt x="209382" y="322719"/>
                </a:lnTo>
                <a:lnTo>
                  <a:pt x="210668" y="325646"/>
                </a:lnTo>
                <a:lnTo>
                  <a:pt x="211696" y="328705"/>
                </a:lnTo>
                <a:lnTo>
                  <a:pt x="212468" y="331897"/>
                </a:lnTo>
                <a:lnTo>
                  <a:pt x="212725" y="334823"/>
                </a:lnTo>
                <a:lnTo>
                  <a:pt x="212725" y="409576"/>
                </a:lnTo>
                <a:lnTo>
                  <a:pt x="171450" y="409576"/>
                </a:lnTo>
                <a:lnTo>
                  <a:pt x="171450" y="292659"/>
                </a:lnTo>
                <a:lnTo>
                  <a:pt x="171579" y="290397"/>
                </a:lnTo>
                <a:lnTo>
                  <a:pt x="172222" y="288934"/>
                </a:lnTo>
                <a:lnTo>
                  <a:pt x="172993" y="287737"/>
                </a:lnTo>
                <a:close/>
                <a:moveTo>
                  <a:pt x="271938" y="282575"/>
                </a:moveTo>
                <a:lnTo>
                  <a:pt x="273095" y="283105"/>
                </a:lnTo>
                <a:lnTo>
                  <a:pt x="273995" y="284033"/>
                </a:lnTo>
                <a:lnTo>
                  <a:pt x="274510" y="285757"/>
                </a:lnTo>
                <a:lnTo>
                  <a:pt x="274638" y="287745"/>
                </a:lnTo>
                <a:lnTo>
                  <a:pt x="274638" y="409575"/>
                </a:lnTo>
                <a:lnTo>
                  <a:pt x="233363" y="409575"/>
                </a:lnTo>
                <a:lnTo>
                  <a:pt x="233363" y="329902"/>
                </a:lnTo>
                <a:lnTo>
                  <a:pt x="233620" y="326588"/>
                </a:lnTo>
                <a:lnTo>
                  <a:pt x="234263" y="323141"/>
                </a:lnTo>
                <a:lnTo>
                  <a:pt x="235035" y="320224"/>
                </a:lnTo>
                <a:lnTo>
                  <a:pt x="236192" y="317573"/>
                </a:lnTo>
                <a:lnTo>
                  <a:pt x="237478" y="315585"/>
                </a:lnTo>
                <a:lnTo>
                  <a:pt x="238764" y="314391"/>
                </a:lnTo>
                <a:lnTo>
                  <a:pt x="239921" y="313066"/>
                </a:lnTo>
                <a:lnTo>
                  <a:pt x="240821" y="312138"/>
                </a:lnTo>
                <a:lnTo>
                  <a:pt x="241335" y="311607"/>
                </a:lnTo>
                <a:lnTo>
                  <a:pt x="241592" y="311475"/>
                </a:lnTo>
                <a:lnTo>
                  <a:pt x="267566" y="284829"/>
                </a:lnTo>
                <a:lnTo>
                  <a:pt x="269238" y="283503"/>
                </a:lnTo>
                <a:lnTo>
                  <a:pt x="270781" y="282708"/>
                </a:lnTo>
                <a:close/>
                <a:moveTo>
                  <a:pt x="335459" y="220663"/>
                </a:moveTo>
                <a:lnTo>
                  <a:pt x="336665" y="221061"/>
                </a:lnTo>
                <a:lnTo>
                  <a:pt x="337468" y="221990"/>
                </a:lnTo>
                <a:lnTo>
                  <a:pt x="338004" y="223714"/>
                </a:lnTo>
                <a:lnTo>
                  <a:pt x="338138" y="225704"/>
                </a:lnTo>
                <a:lnTo>
                  <a:pt x="338138" y="409576"/>
                </a:lnTo>
                <a:lnTo>
                  <a:pt x="295275" y="409576"/>
                </a:lnTo>
                <a:lnTo>
                  <a:pt x="295275" y="268157"/>
                </a:lnTo>
                <a:lnTo>
                  <a:pt x="295543" y="265238"/>
                </a:lnTo>
                <a:lnTo>
                  <a:pt x="296213" y="262054"/>
                </a:lnTo>
                <a:lnTo>
                  <a:pt x="297284" y="258870"/>
                </a:lnTo>
                <a:lnTo>
                  <a:pt x="298892" y="255819"/>
                </a:lnTo>
                <a:lnTo>
                  <a:pt x="300499" y="253033"/>
                </a:lnTo>
                <a:lnTo>
                  <a:pt x="302508" y="250910"/>
                </a:lnTo>
                <a:lnTo>
                  <a:pt x="330905" y="222786"/>
                </a:lnTo>
                <a:lnTo>
                  <a:pt x="332512" y="221459"/>
                </a:lnTo>
                <a:lnTo>
                  <a:pt x="334120" y="220796"/>
                </a:lnTo>
                <a:close/>
                <a:moveTo>
                  <a:pt x="394079" y="161925"/>
                </a:moveTo>
                <a:lnTo>
                  <a:pt x="395278" y="162323"/>
                </a:lnTo>
                <a:lnTo>
                  <a:pt x="396077" y="163383"/>
                </a:lnTo>
                <a:lnTo>
                  <a:pt x="396610" y="164974"/>
                </a:lnTo>
                <a:lnTo>
                  <a:pt x="396876" y="167096"/>
                </a:lnTo>
                <a:lnTo>
                  <a:pt x="396876" y="409575"/>
                </a:lnTo>
                <a:lnTo>
                  <a:pt x="357188" y="409575"/>
                </a:lnTo>
                <a:lnTo>
                  <a:pt x="357188" y="206338"/>
                </a:lnTo>
                <a:lnTo>
                  <a:pt x="357454" y="203421"/>
                </a:lnTo>
                <a:lnTo>
                  <a:pt x="358120" y="200239"/>
                </a:lnTo>
                <a:lnTo>
                  <a:pt x="359319" y="197057"/>
                </a:lnTo>
                <a:lnTo>
                  <a:pt x="360784" y="194008"/>
                </a:lnTo>
                <a:lnTo>
                  <a:pt x="362515" y="191224"/>
                </a:lnTo>
                <a:lnTo>
                  <a:pt x="364380" y="189103"/>
                </a:lnTo>
                <a:lnTo>
                  <a:pt x="389684" y="164046"/>
                </a:lnTo>
                <a:lnTo>
                  <a:pt x="391283" y="162721"/>
                </a:lnTo>
                <a:lnTo>
                  <a:pt x="392881" y="162058"/>
                </a:lnTo>
                <a:close/>
                <a:moveTo>
                  <a:pt x="290622" y="0"/>
                </a:moveTo>
                <a:lnTo>
                  <a:pt x="435205" y="0"/>
                </a:lnTo>
                <a:lnTo>
                  <a:pt x="439180" y="395"/>
                </a:lnTo>
                <a:lnTo>
                  <a:pt x="442891" y="1581"/>
                </a:lnTo>
                <a:lnTo>
                  <a:pt x="446204" y="3426"/>
                </a:lnTo>
                <a:lnTo>
                  <a:pt x="449252" y="5798"/>
                </a:lnTo>
                <a:lnTo>
                  <a:pt x="451903" y="8697"/>
                </a:lnTo>
                <a:lnTo>
                  <a:pt x="453890" y="11991"/>
                </a:lnTo>
                <a:lnTo>
                  <a:pt x="455216" y="15549"/>
                </a:lnTo>
                <a:lnTo>
                  <a:pt x="455613" y="19239"/>
                </a:lnTo>
                <a:lnTo>
                  <a:pt x="455613" y="162870"/>
                </a:lnTo>
                <a:lnTo>
                  <a:pt x="455348" y="164978"/>
                </a:lnTo>
                <a:lnTo>
                  <a:pt x="454818" y="166559"/>
                </a:lnTo>
                <a:lnTo>
                  <a:pt x="454023" y="167482"/>
                </a:lnTo>
                <a:lnTo>
                  <a:pt x="452830" y="168009"/>
                </a:lnTo>
                <a:lnTo>
                  <a:pt x="451637" y="167877"/>
                </a:lnTo>
                <a:lnTo>
                  <a:pt x="450047" y="167086"/>
                </a:lnTo>
                <a:lnTo>
                  <a:pt x="448457" y="165769"/>
                </a:lnTo>
                <a:lnTo>
                  <a:pt x="397701" y="115695"/>
                </a:lnTo>
                <a:lnTo>
                  <a:pt x="228072" y="283309"/>
                </a:lnTo>
                <a:lnTo>
                  <a:pt x="225951" y="284890"/>
                </a:lnTo>
                <a:lnTo>
                  <a:pt x="223433" y="285944"/>
                </a:lnTo>
                <a:lnTo>
                  <a:pt x="220783" y="286208"/>
                </a:lnTo>
                <a:lnTo>
                  <a:pt x="218265" y="285944"/>
                </a:lnTo>
                <a:lnTo>
                  <a:pt x="215880" y="284890"/>
                </a:lnTo>
                <a:lnTo>
                  <a:pt x="213627" y="283309"/>
                </a:lnTo>
                <a:lnTo>
                  <a:pt x="162208" y="232445"/>
                </a:lnTo>
                <a:lnTo>
                  <a:pt x="70502" y="323235"/>
                </a:lnTo>
                <a:lnTo>
                  <a:pt x="66394" y="326793"/>
                </a:lnTo>
                <a:lnTo>
                  <a:pt x="61756" y="329561"/>
                </a:lnTo>
                <a:lnTo>
                  <a:pt x="56985" y="331932"/>
                </a:lnTo>
                <a:lnTo>
                  <a:pt x="52082" y="333645"/>
                </a:lnTo>
                <a:lnTo>
                  <a:pt x="46913" y="334568"/>
                </a:lnTo>
                <a:lnTo>
                  <a:pt x="41745" y="334963"/>
                </a:lnTo>
                <a:lnTo>
                  <a:pt x="36444" y="334568"/>
                </a:lnTo>
                <a:lnTo>
                  <a:pt x="31408" y="333645"/>
                </a:lnTo>
                <a:lnTo>
                  <a:pt x="26372" y="331932"/>
                </a:lnTo>
                <a:lnTo>
                  <a:pt x="21601" y="329561"/>
                </a:lnTo>
                <a:lnTo>
                  <a:pt x="17096" y="326793"/>
                </a:lnTo>
                <a:lnTo>
                  <a:pt x="12855" y="323235"/>
                </a:lnTo>
                <a:lnTo>
                  <a:pt x="11927" y="322050"/>
                </a:lnTo>
                <a:lnTo>
                  <a:pt x="8349" y="317965"/>
                </a:lnTo>
                <a:lnTo>
                  <a:pt x="5301" y="313616"/>
                </a:lnTo>
                <a:lnTo>
                  <a:pt x="3048" y="308741"/>
                </a:lnTo>
                <a:lnTo>
                  <a:pt x="1325" y="303865"/>
                </a:lnTo>
                <a:lnTo>
                  <a:pt x="265" y="298726"/>
                </a:lnTo>
                <a:lnTo>
                  <a:pt x="0" y="293719"/>
                </a:lnTo>
                <a:lnTo>
                  <a:pt x="265" y="288448"/>
                </a:lnTo>
                <a:lnTo>
                  <a:pt x="1325" y="283572"/>
                </a:lnTo>
                <a:lnTo>
                  <a:pt x="3048" y="278697"/>
                </a:lnTo>
                <a:lnTo>
                  <a:pt x="5301" y="273821"/>
                </a:lnTo>
                <a:lnTo>
                  <a:pt x="8349" y="269473"/>
                </a:lnTo>
                <a:lnTo>
                  <a:pt x="11927" y="265256"/>
                </a:lnTo>
                <a:lnTo>
                  <a:pt x="155052" y="123865"/>
                </a:lnTo>
                <a:lnTo>
                  <a:pt x="157172" y="122284"/>
                </a:lnTo>
                <a:lnTo>
                  <a:pt x="159557" y="121230"/>
                </a:lnTo>
                <a:lnTo>
                  <a:pt x="162208" y="120966"/>
                </a:lnTo>
                <a:lnTo>
                  <a:pt x="164726" y="121230"/>
                </a:lnTo>
                <a:lnTo>
                  <a:pt x="167244" y="122284"/>
                </a:lnTo>
                <a:lnTo>
                  <a:pt x="169497" y="123865"/>
                </a:lnTo>
                <a:lnTo>
                  <a:pt x="220783" y="174597"/>
                </a:lnTo>
                <a:lnTo>
                  <a:pt x="318055" y="78536"/>
                </a:lnTo>
                <a:lnTo>
                  <a:pt x="338993" y="57848"/>
                </a:lnTo>
                <a:lnTo>
                  <a:pt x="287707" y="7116"/>
                </a:lnTo>
                <a:lnTo>
                  <a:pt x="286382" y="5403"/>
                </a:lnTo>
                <a:lnTo>
                  <a:pt x="285587" y="3953"/>
                </a:lnTo>
                <a:lnTo>
                  <a:pt x="285454" y="2636"/>
                </a:lnTo>
                <a:lnTo>
                  <a:pt x="285852" y="1581"/>
                </a:lnTo>
                <a:lnTo>
                  <a:pt x="286912" y="791"/>
                </a:lnTo>
                <a:lnTo>
                  <a:pt x="288502" y="264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  <a:noAutofit/>
          </a:bodyPr>
          <a:lstStyle/>
          <a:p>
            <a:endParaRPr lang="en-IN" sz="1000" dirty="0"/>
          </a:p>
        </p:txBody>
      </p:sp>
      <p:grpSp>
        <p:nvGrpSpPr>
          <p:cNvPr id="32" name="Group 115"/>
          <p:cNvGrpSpPr/>
          <p:nvPr/>
        </p:nvGrpSpPr>
        <p:grpSpPr>
          <a:xfrm>
            <a:off x="3465313" y="2964853"/>
            <a:ext cx="266953" cy="223516"/>
            <a:chOff x="2951142" y="2589225"/>
            <a:chExt cx="468313" cy="392113"/>
          </a:xfrm>
          <a:solidFill>
            <a:schemeClr val="bg1"/>
          </a:solidFill>
        </p:grpSpPr>
        <p:sp>
          <p:nvSpPr>
            <p:cNvPr id="33" name="Freeform 13"/>
            <p:cNvSpPr>
              <a:spLocks noEditPoints="1"/>
            </p:cNvSpPr>
            <p:nvPr/>
          </p:nvSpPr>
          <p:spPr bwMode="auto">
            <a:xfrm>
              <a:off x="2951142" y="2646375"/>
              <a:ext cx="284163" cy="284163"/>
            </a:xfrm>
            <a:custGeom>
              <a:avLst/>
              <a:gdLst/>
              <a:ahLst/>
              <a:cxnLst>
                <a:cxn ang="0">
                  <a:pos x="208" y="331"/>
                </a:cxn>
                <a:cxn ang="0">
                  <a:pos x="239" y="322"/>
                </a:cxn>
                <a:cxn ang="0">
                  <a:pos x="286" y="326"/>
                </a:cxn>
                <a:cxn ang="0">
                  <a:pos x="307" y="267"/>
                </a:cxn>
                <a:cxn ang="0">
                  <a:pos x="328" y="223"/>
                </a:cxn>
                <a:cxn ang="0">
                  <a:pos x="359" y="150"/>
                </a:cxn>
                <a:cxn ang="0">
                  <a:pos x="328" y="136"/>
                </a:cxn>
                <a:cxn ang="0">
                  <a:pos x="307" y="91"/>
                </a:cxn>
                <a:cxn ang="0">
                  <a:pos x="267" y="51"/>
                </a:cxn>
                <a:cxn ang="0">
                  <a:pos x="239" y="37"/>
                </a:cxn>
                <a:cxn ang="0">
                  <a:pos x="208" y="0"/>
                </a:cxn>
                <a:cxn ang="0">
                  <a:pos x="179" y="65"/>
                </a:cxn>
                <a:cxn ang="0">
                  <a:pos x="213" y="70"/>
                </a:cxn>
                <a:cxn ang="0">
                  <a:pos x="244" y="85"/>
                </a:cxn>
                <a:cxn ang="0">
                  <a:pos x="267" y="106"/>
                </a:cxn>
                <a:cxn ang="0">
                  <a:pos x="284" y="134"/>
                </a:cxn>
                <a:cxn ang="0">
                  <a:pos x="293" y="168"/>
                </a:cxn>
                <a:cxn ang="0">
                  <a:pos x="293" y="191"/>
                </a:cxn>
                <a:cxn ang="0">
                  <a:pos x="284" y="223"/>
                </a:cxn>
                <a:cxn ang="0">
                  <a:pos x="267" y="252"/>
                </a:cxn>
                <a:cxn ang="0">
                  <a:pos x="244" y="274"/>
                </a:cxn>
                <a:cxn ang="0">
                  <a:pos x="213" y="289"/>
                </a:cxn>
                <a:cxn ang="0">
                  <a:pos x="179" y="294"/>
                </a:cxn>
                <a:cxn ang="0">
                  <a:pos x="32" y="286"/>
                </a:cxn>
                <a:cxn ang="0">
                  <a:pos x="92" y="307"/>
                </a:cxn>
                <a:cxn ang="0">
                  <a:pos x="135" y="327"/>
                </a:cxn>
                <a:cxn ang="0">
                  <a:pos x="179" y="358"/>
                </a:cxn>
                <a:cxn ang="0">
                  <a:pos x="179" y="294"/>
                </a:cxn>
                <a:cxn ang="0">
                  <a:pos x="145" y="289"/>
                </a:cxn>
                <a:cxn ang="0">
                  <a:pos x="115" y="274"/>
                </a:cxn>
                <a:cxn ang="0">
                  <a:pos x="92" y="252"/>
                </a:cxn>
                <a:cxn ang="0">
                  <a:pos x="74" y="223"/>
                </a:cxn>
                <a:cxn ang="0">
                  <a:pos x="66" y="191"/>
                </a:cxn>
                <a:cxn ang="0">
                  <a:pos x="66" y="168"/>
                </a:cxn>
                <a:cxn ang="0">
                  <a:pos x="74" y="134"/>
                </a:cxn>
                <a:cxn ang="0">
                  <a:pos x="92" y="106"/>
                </a:cxn>
                <a:cxn ang="0">
                  <a:pos x="115" y="85"/>
                </a:cxn>
                <a:cxn ang="0">
                  <a:pos x="145" y="70"/>
                </a:cxn>
                <a:cxn ang="0">
                  <a:pos x="179" y="65"/>
                </a:cxn>
                <a:cxn ang="0">
                  <a:pos x="179" y="0"/>
                </a:cxn>
                <a:cxn ang="0">
                  <a:pos x="151" y="27"/>
                </a:cxn>
                <a:cxn ang="0">
                  <a:pos x="105" y="43"/>
                </a:cxn>
                <a:cxn ang="0">
                  <a:pos x="32" y="72"/>
                </a:cxn>
                <a:cxn ang="0">
                  <a:pos x="43" y="105"/>
                </a:cxn>
                <a:cxn ang="0">
                  <a:pos x="27" y="150"/>
                </a:cxn>
                <a:cxn ang="0">
                  <a:pos x="27" y="207"/>
                </a:cxn>
                <a:cxn ang="0">
                  <a:pos x="36" y="238"/>
                </a:cxn>
                <a:cxn ang="0">
                  <a:pos x="52" y="267"/>
                </a:cxn>
              </a:cxnLst>
              <a:rect l="0" t="0" r="r" b="b"/>
              <a:pathLst>
                <a:path w="359" h="358">
                  <a:moveTo>
                    <a:pt x="179" y="358"/>
                  </a:moveTo>
                  <a:lnTo>
                    <a:pt x="208" y="358"/>
                  </a:lnTo>
                  <a:lnTo>
                    <a:pt x="208" y="331"/>
                  </a:lnTo>
                  <a:lnTo>
                    <a:pt x="208" y="331"/>
                  </a:lnTo>
                  <a:lnTo>
                    <a:pt x="224" y="327"/>
                  </a:lnTo>
                  <a:lnTo>
                    <a:pt x="239" y="322"/>
                  </a:lnTo>
                  <a:lnTo>
                    <a:pt x="254" y="315"/>
                  </a:lnTo>
                  <a:lnTo>
                    <a:pt x="267" y="307"/>
                  </a:lnTo>
                  <a:lnTo>
                    <a:pt x="286" y="326"/>
                  </a:lnTo>
                  <a:lnTo>
                    <a:pt x="326" y="286"/>
                  </a:lnTo>
                  <a:lnTo>
                    <a:pt x="307" y="267"/>
                  </a:lnTo>
                  <a:lnTo>
                    <a:pt x="307" y="267"/>
                  </a:lnTo>
                  <a:lnTo>
                    <a:pt x="315" y="253"/>
                  </a:lnTo>
                  <a:lnTo>
                    <a:pt x="323" y="238"/>
                  </a:lnTo>
                  <a:lnTo>
                    <a:pt x="328" y="223"/>
                  </a:lnTo>
                  <a:lnTo>
                    <a:pt x="331" y="207"/>
                  </a:lnTo>
                  <a:lnTo>
                    <a:pt x="359" y="207"/>
                  </a:lnTo>
                  <a:lnTo>
                    <a:pt x="359" y="150"/>
                  </a:lnTo>
                  <a:lnTo>
                    <a:pt x="331" y="150"/>
                  </a:lnTo>
                  <a:lnTo>
                    <a:pt x="331" y="150"/>
                  </a:lnTo>
                  <a:lnTo>
                    <a:pt x="328" y="136"/>
                  </a:lnTo>
                  <a:lnTo>
                    <a:pt x="323" y="119"/>
                  </a:lnTo>
                  <a:lnTo>
                    <a:pt x="315" y="105"/>
                  </a:lnTo>
                  <a:lnTo>
                    <a:pt x="307" y="91"/>
                  </a:lnTo>
                  <a:lnTo>
                    <a:pt x="326" y="72"/>
                  </a:lnTo>
                  <a:lnTo>
                    <a:pt x="286" y="33"/>
                  </a:lnTo>
                  <a:lnTo>
                    <a:pt x="267" y="51"/>
                  </a:lnTo>
                  <a:lnTo>
                    <a:pt x="267" y="51"/>
                  </a:lnTo>
                  <a:lnTo>
                    <a:pt x="254" y="43"/>
                  </a:lnTo>
                  <a:lnTo>
                    <a:pt x="239" y="37"/>
                  </a:lnTo>
                  <a:lnTo>
                    <a:pt x="224" y="30"/>
                  </a:lnTo>
                  <a:lnTo>
                    <a:pt x="208" y="27"/>
                  </a:lnTo>
                  <a:lnTo>
                    <a:pt x="208" y="0"/>
                  </a:lnTo>
                  <a:lnTo>
                    <a:pt x="179" y="0"/>
                  </a:lnTo>
                  <a:lnTo>
                    <a:pt x="179" y="65"/>
                  </a:lnTo>
                  <a:lnTo>
                    <a:pt x="179" y="65"/>
                  </a:lnTo>
                  <a:lnTo>
                    <a:pt x="190" y="65"/>
                  </a:lnTo>
                  <a:lnTo>
                    <a:pt x="203" y="68"/>
                  </a:lnTo>
                  <a:lnTo>
                    <a:pt x="213" y="70"/>
                  </a:lnTo>
                  <a:lnTo>
                    <a:pt x="224" y="74"/>
                  </a:lnTo>
                  <a:lnTo>
                    <a:pt x="234" y="79"/>
                  </a:lnTo>
                  <a:lnTo>
                    <a:pt x="244" y="85"/>
                  </a:lnTo>
                  <a:lnTo>
                    <a:pt x="252" y="91"/>
                  </a:lnTo>
                  <a:lnTo>
                    <a:pt x="260" y="98"/>
                  </a:lnTo>
                  <a:lnTo>
                    <a:pt x="267" y="106"/>
                  </a:lnTo>
                  <a:lnTo>
                    <a:pt x="275" y="116"/>
                  </a:lnTo>
                  <a:lnTo>
                    <a:pt x="279" y="124"/>
                  </a:lnTo>
                  <a:lnTo>
                    <a:pt x="284" y="134"/>
                  </a:lnTo>
                  <a:lnTo>
                    <a:pt x="288" y="145"/>
                  </a:lnTo>
                  <a:lnTo>
                    <a:pt x="292" y="157"/>
                  </a:lnTo>
                  <a:lnTo>
                    <a:pt x="293" y="168"/>
                  </a:lnTo>
                  <a:lnTo>
                    <a:pt x="293" y="179"/>
                  </a:lnTo>
                  <a:lnTo>
                    <a:pt x="293" y="179"/>
                  </a:lnTo>
                  <a:lnTo>
                    <a:pt x="293" y="191"/>
                  </a:lnTo>
                  <a:lnTo>
                    <a:pt x="292" y="202"/>
                  </a:lnTo>
                  <a:lnTo>
                    <a:pt x="288" y="213"/>
                  </a:lnTo>
                  <a:lnTo>
                    <a:pt x="284" y="223"/>
                  </a:lnTo>
                  <a:lnTo>
                    <a:pt x="279" y="233"/>
                  </a:lnTo>
                  <a:lnTo>
                    <a:pt x="275" y="243"/>
                  </a:lnTo>
                  <a:lnTo>
                    <a:pt x="267" y="252"/>
                  </a:lnTo>
                  <a:lnTo>
                    <a:pt x="260" y="260"/>
                  </a:lnTo>
                  <a:lnTo>
                    <a:pt x="252" y="268"/>
                  </a:lnTo>
                  <a:lnTo>
                    <a:pt x="244" y="274"/>
                  </a:lnTo>
                  <a:lnTo>
                    <a:pt x="234" y="280"/>
                  </a:lnTo>
                  <a:lnTo>
                    <a:pt x="224" y="285"/>
                  </a:lnTo>
                  <a:lnTo>
                    <a:pt x="213" y="289"/>
                  </a:lnTo>
                  <a:lnTo>
                    <a:pt x="203" y="291"/>
                  </a:lnTo>
                  <a:lnTo>
                    <a:pt x="190" y="293"/>
                  </a:lnTo>
                  <a:lnTo>
                    <a:pt x="179" y="294"/>
                  </a:lnTo>
                  <a:lnTo>
                    <a:pt x="179" y="358"/>
                  </a:lnTo>
                  <a:close/>
                  <a:moveTo>
                    <a:pt x="52" y="267"/>
                  </a:moveTo>
                  <a:lnTo>
                    <a:pt x="32" y="286"/>
                  </a:lnTo>
                  <a:lnTo>
                    <a:pt x="73" y="326"/>
                  </a:lnTo>
                  <a:lnTo>
                    <a:pt x="92" y="307"/>
                  </a:lnTo>
                  <a:lnTo>
                    <a:pt x="92" y="307"/>
                  </a:lnTo>
                  <a:lnTo>
                    <a:pt x="105" y="315"/>
                  </a:lnTo>
                  <a:lnTo>
                    <a:pt x="120" y="322"/>
                  </a:lnTo>
                  <a:lnTo>
                    <a:pt x="135" y="327"/>
                  </a:lnTo>
                  <a:lnTo>
                    <a:pt x="151" y="331"/>
                  </a:lnTo>
                  <a:lnTo>
                    <a:pt x="151" y="358"/>
                  </a:lnTo>
                  <a:lnTo>
                    <a:pt x="179" y="358"/>
                  </a:lnTo>
                  <a:lnTo>
                    <a:pt x="179" y="294"/>
                  </a:lnTo>
                  <a:lnTo>
                    <a:pt x="179" y="294"/>
                  </a:lnTo>
                  <a:lnTo>
                    <a:pt x="179" y="294"/>
                  </a:lnTo>
                  <a:lnTo>
                    <a:pt x="168" y="293"/>
                  </a:lnTo>
                  <a:lnTo>
                    <a:pt x="156" y="291"/>
                  </a:lnTo>
                  <a:lnTo>
                    <a:pt x="145" y="289"/>
                  </a:lnTo>
                  <a:lnTo>
                    <a:pt x="135" y="285"/>
                  </a:lnTo>
                  <a:lnTo>
                    <a:pt x="125" y="280"/>
                  </a:lnTo>
                  <a:lnTo>
                    <a:pt x="115" y="274"/>
                  </a:lnTo>
                  <a:lnTo>
                    <a:pt x="106" y="268"/>
                  </a:lnTo>
                  <a:lnTo>
                    <a:pt x="99" y="260"/>
                  </a:lnTo>
                  <a:lnTo>
                    <a:pt x="92" y="252"/>
                  </a:lnTo>
                  <a:lnTo>
                    <a:pt x="84" y="243"/>
                  </a:lnTo>
                  <a:lnTo>
                    <a:pt x="79" y="233"/>
                  </a:lnTo>
                  <a:lnTo>
                    <a:pt x="74" y="223"/>
                  </a:lnTo>
                  <a:lnTo>
                    <a:pt x="71" y="213"/>
                  </a:lnTo>
                  <a:lnTo>
                    <a:pt x="67" y="202"/>
                  </a:lnTo>
                  <a:lnTo>
                    <a:pt x="66" y="191"/>
                  </a:lnTo>
                  <a:lnTo>
                    <a:pt x="64" y="179"/>
                  </a:lnTo>
                  <a:lnTo>
                    <a:pt x="64" y="179"/>
                  </a:lnTo>
                  <a:lnTo>
                    <a:pt x="66" y="168"/>
                  </a:lnTo>
                  <a:lnTo>
                    <a:pt x="67" y="157"/>
                  </a:lnTo>
                  <a:lnTo>
                    <a:pt x="71" y="145"/>
                  </a:lnTo>
                  <a:lnTo>
                    <a:pt x="74" y="134"/>
                  </a:lnTo>
                  <a:lnTo>
                    <a:pt x="79" y="124"/>
                  </a:lnTo>
                  <a:lnTo>
                    <a:pt x="84" y="116"/>
                  </a:lnTo>
                  <a:lnTo>
                    <a:pt x="92" y="106"/>
                  </a:lnTo>
                  <a:lnTo>
                    <a:pt x="99" y="98"/>
                  </a:lnTo>
                  <a:lnTo>
                    <a:pt x="106" y="91"/>
                  </a:lnTo>
                  <a:lnTo>
                    <a:pt x="115" y="85"/>
                  </a:lnTo>
                  <a:lnTo>
                    <a:pt x="125" y="79"/>
                  </a:lnTo>
                  <a:lnTo>
                    <a:pt x="135" y="74"/>
                  </a:lnTo>
                  <a:lnTo>
                    <a:pt x="145" y="70"/>
                  </a:lnTo>
                  <a:lnTo>
                    <a:pt x="156" y="68"/>
                  </a:lnTo>
                  <a:lnTo>
                    <a:pt x="168" y="65"/>
                  </a:lnTo>
                  <a:lnTo>
                    <a:pt x="179" y="65"/>
                  </a:lnTo>
                  <a:lnTo>
                    <a:pt x="179" y="65"/>
                  </a:lnTo>
                  <a:lnTo>
                    <a:pt x="179" y="65"/>
                  </a:lnTo>
                  <a:lnTo>
                    <a:pt x="179" y="0"/>
                  </a:lnTo>
                  <a:lnTo>
                    <a:pt x="151" y="0"/>
                  </a:lnTo>
                  <a:lnTo>
                    <a:pt x="151" y="27"/>
                  </a:lnTo>
                  <a:lnTo>
                    <a:pt x="151" y="27"/>
                  </a:lnTo>
                  <a:lnTo>
                    <a:pt x="135" y="30"/>
                  </a:lnTo>
                  <a:lnTo>
                    <a:pt x="120" y="37"/>
                  </a:lnTo>
                  <a:lnTo>
                    <a:pt x="105" y="43"/>
                  </a:lnTo>
                  <a:lnTo>
                    <a:pt x="92" y="51"/>
                  </a:lnTo>
                  <a:lnTo>
                    <a:pt x="73" y="33"/>
                  </a:lnTo>
                  <a:lnTo>
                    <a:pt x="32" y="72"/>
                  </a:lnTo>
                  <a:lnTo>
                    <a:pt x="52" y="91"/>
                  </a:lnTo>
                  <a:lnTo>
                    <a:pt x="52" y="91"/>
                  </a:lnTo>
                  <a:lnTo>
                    <a:pt x="43" y="105"/>
                  </a:lnTo>
                  <a:lnTo>
                    <a:pt x="36" y="119"/>
                  </a:lnTo>
                  <a:lnTo>
                    <a:pt x="31" y="136"/>
                  </a:lnTo>
                  <a:lnTo>
                    <a:pt x="27" y="150"/>
                  </a:lnTo>
                  <a:lnTo>
                    <a:pt x="0" y="150"/>
                  </a:lnTo>
                  <a:lnTo>
                    <a:pt x="0" y="207"/>
                  </a:lnTo>
                  <a:lnTo>
                    <a:pt x="27" y="207"/>
                  </a:lnTo>
                  <a:lnTo>
                    <a:pt x="27" y="207"/>
                  </a:lnTo>
                  <a:lnTo>
                    <a:pt x="31" y="223"/>
                  </a:lnTo>
                  <a:lnTo>
                    <a:pt x="36" y="238"/>
                  </a:lnTo>
                  <a:lnTo>
                    <a:pt x="43" y="253"/>
                  </a:lnTo>
                  <a:lnTo>
                    <a:pt x="52" y="267"/>
                  </a:lnTo>
                  <a:lnTo>
                    <a:pt x="52" y="267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4"/>
            <p:cNvSpPr>
              <a:spLocks noEditPoints="1"/>
            </p:cNvSpPr>
            <p:nvPr/>
          </p:nvSpPr>
          <p:spPr bwMode="auto">
            <a:xfrm>
              <a:off x="3233717" y="2798775"/>
              <a:ext cx="182563" cy="182563"/>
            </a:xfrm>
            <a:custGeom>
              <a:avLst/>
              <a:gdLst/>
              <a:ahLst/>
              <a:cxnLst>
                <a:cxn ang="0">
                  <a:pos x="131" y="20"/>
                </a:cxn>
                <a:cxn ang="0">
                  <a:pos x="152" y="6"/>
                </a:cxn>
                <a:cxn ang="0">
                  <a:pos x="183" y="21"/>
                </a:cxn>
                <a:cxn ang="0">
                  <a:pos x="179" y="42"/>
                </a:cxn>
                <a:cxn ang="0">
                  <a:pos x="198" y="64"/>
                </a:cxn>
                <a:cxn ang="0">
                  <a:pos x="219" y="64"/>
                </a:cxn>
                <a:cxn ang="0">
                  <a:pos x="230" y="97"/>
                </a:cxn>
                <a:cxn ang="0">
                  <a:pos x="213" y="109"/>
                </a:cxn>
                <a:cxn ang="0">
                  <a:pos x="210" y="137"/>
                </a:cxn>
                <a:cxn ang="0">
                  <a:pos x="225" y="152"/>
                </a:cxn>
                <a:cxn ang="0">
                  <a:pos x="210" y="183"/>
                </a:cxn>
                <a:cxn ang="0">
                  <a:pos x="189" y="179"/>
                </a:cxn>
                <a:cxn ang="0">
                  <a:pos x="167" y="198"/>
                </a:cxn>
                <a:cxn ang="0">
                  <a:pos x="167" y="220"/>
                </a:cxn>
                <a:cxn ang="0">
                  <a:pos x="135" y="230"/>
                </a:cxn>
                <a:cxn ang="0">
                  <a:pos x="123" y="213"/>
                </a:cxn>
                <a:cxn ang="0">
                  <a:pos x="115" y="163"/>
                </a:cxn>
                <a:cxn ang="0">
                  <a:pos x="136" y="158"/>
                </a:cxn>
                <a:cxn ang="0">
                  <a:pos x="153" y="144"/>
                </a:cxn>
                <a:cxn ang="0">
                  <a:pos x="161" y="131"/>
                </a:cxn>
                <a:cxn ang="0">
                  <a:pos x="161" y="103"/>
                </a:cxn>
                <a:cxn ang="0">
                  <a:pos x="147" y="80"/>
                </a:cxn>
                <a:cxn ang="0">
                  <a:pos x="130" y="71"/>
                </a:cxn>
                <a:cxn ang="0">
                  <a:pos x="115" y="19"/>
                </a:cxn>
                <a:cxn ang="0">
                  <a:pos x="11" y="167"/>
                </a:cxn>
                <a:cxn ang="0">
                  <a:pos x="1" y="135"/>
                </a:cxn>
                <a:cxn ang="0">
                  <a:pos x="19" y="123"/>
                </a:cxn>
                <a:cxn ang="0">
                  <a:pos x="20" y="94"/>
                </a:cxn>
                <a:cxn ang="0">
                  <a:pos x="5" y="79"/>
                </a:cxn>
                <a:cxn ang="0">
                  <a:pos x="21" y="48"/>
                </a:cxn>
                <a:cxn ang="0">
                  <a:pos x="42" y="52"/>
                </a:cxn>
                <a:cxn ang="0">
                  <a:pos x="63" y="34"/>
                </a:cxn>
                <a:cxn ang="0">
                  <a:pos x="63" y="12"/>
                </a:cxn>
                <a:cxn ang="0">
                  <a:pos x="97" y="1"/>
                </a:cxn>
                <a:cxn ang="0">
                  <a:pos x="109" y="19"/>
                </a:cxn>
                <a:cxn ang="0">
                  <a:pos x="115" y="68"/>
                </a:cxn>
                <a:cxn ang="0">
                  <a:pos x="94" y="73"/>
                </a:cxn>
                <a:cxn ang="0">
                  <a:pos x="78" y="88"/>
                </a:cxn>
                <a:cxn ang="0">
                  <a:pos x="71" y="100"/>
                </a:cxn>
                <a:cxn ang="0">
                  <a:pos x="71" y="129"/>
                </a:cxn>
                <a:cxn ang="0">
                  <a:pos x="84" y="151"/>
                </a:cxn>
                <a:cxn ang="0">
                  <a:pos x="100" y="161"/>
                </a:cxn>
                <a:cxn ang="0">
                  <a:pos x="115" y="213"/>
                </a:cxn>
                <a:cxn ang="0">
                  <a:pos x="84" y="208"/>
                </a:cxn>
                <a:cxn ang="0">
                  <a:pos x="68" y="221"/>
                </a:cxn>
                <a:cxn ang="0">
                  <a:pos x="40" y="203"/>
                </a:cxn>
                <a:cxn ang="0">
                  <a:pos x="45" y="183"/>
                </a:cxn>
                <a:cxn ang="0">
                  <a:pos x="29" y="160"/>
                </a:cxn>
              </a:cxnLst>
              <a:rect l="0" t="0" r="r" b="b"/>
              <a:pathLst>
                <a:path w="231" h="231">
                  <a:moveTo>
                    <a:pt x="115" y="19"/>
                  </a:moveTo>
                  <a:lnTo>
                    <a:pt x="115" y="19"/>
                  </a:lnTo>
                  <a:lnTo>
                    <a:pt x="131" y="20"/>
                  </a:lnTo>
                  <a:lnTo>
                    <a:pt x="146" y="24"/>
                  </a:lnTo>
                  <a:lnTo>
                    <a:pt x="152" y="6"/>
                  </a:lnTo>
                  <a:lnTo>
                    <a:pt x="152" y="6"/>
                  </a:lnTo>
                  <a:lnTo>
                    <a:pt x="163" y="10"/>
                  </a:lnTo>
                  <a:lnTo>
                    <a:pt x="173" y="15"/>
                  </a:lnTo>
                  <a:lnTo>
                    <a:pt x="183" y="21"/>
                  </a:lnTo>
                  <a:lnTo>
                    <a:pt x="192" y="29"/>
                  </a:lnTo>
                  <a:lnTo>
                    <a:pt x="179" y="42"/>
                  </a:lnTo>
                  <a:lnTo>
                    <a:pt x="179" y="42"/>
                  </a:lnTo>
                  <a:lnTo>
                    <a:pt x="187" y="48"/>
                  </a:lnTo>
                  <a:lnTo>
                    <a:pt x="193" y="56"/>
                  </a:lnTo>
                  <a:lnTo>
                    <a:pt x="198" y="64"/>
                  </a:lnTo>
                  <a:lnTo>
                    <a:pt x="203" y="72"/>
                  </a:lnTo>
                  <a:lnTo>
                    <a:pt x="219" y="64"/>
                  </a:lnTo>
                  <a:lnTo>
                    <a:pt x="219" y="64"/>
                  </a:lnTo>
                  <a:lnTo>
                    <a:pt x="224" y="74"/>
                  </a:lnTo>
                  <a:lnTo>
                    <a:pt x="228" y="85"/>
                  </a:lnTo>
                  <a:lnTo>
                    <a:pt x="230" y="97"/>
                  </a:lnTo>
                  <a:lnTo>
                    <a:pt x="231" y="108"/>
                  </a:lnTo>
                  <a:lnTo>
                    <a:pt x="213" y="109"/>
                  </a:lnTo>
                  <a:lnTo>
                    <a:pt x="213" y="109"/>
                  </a:lnTo>
                  <a:lnTo>
                    <a:pt x="213" y="119"/>
                  </a:lnTo>
                  <a:lnTo>
                    <a:pt x="213" y="127"/>
                  </a:lnTo>
                  <a:lnTo>
                    <a:pt x="210" y="137"/>
                  </a:lnTo>
                  <a:lnTo>
                    <a:pt x="208" y="147"/>
                  </a:lnTo>
                  <a:lnTo>
                    <a:pt x="225" y="152"/>
                  </a:lnTo>
                  <a:lnTo>
                    <a:pt x="225" y="152"/>
                  </a:lnTo>
                  <a:lnTo>
                    <a:pt x="221" y="163"/>
                  </a:lnTo>
                  <a:lnTo>
                    <a:pt x="217" y="173"/>
                  </a:lnTo>
                  <a:lnTo>
                    <a:pt x="210" y="183"/>
                  </a:lnTo>
                  <a:lnTo>
                    <a:pt x="203" y="192"/>
                  </a:lnTo>
                  <a:lnTo>
                    <a:pt x="189" y="179"/>
                  </a:lnTo>
                  <a:lnTo>
                    <a:pt x="189" y="179"/>
                  </a:lnTo>
                  <a:lnTo>
                    <a:pt x="183" y="187"/>
                  </a:lnTo>
                  <a:lnTo>
                    <a:pt x="176" y="193"/>
                  </a:lnTo>
                  <a:lnTo>
                    <a:pt x="167" y="198"/>
                  </a:lnTo>
                  <a:lnTo>
                    <a:pt x="160" y="203"/>
                  </a:lnTo>
                  <a:lnTo>
                    <a:pt x="167" y="220"/>
                  </a:lnTo>
                  <a:lnTo>
                    <a:pt x="167" y="220"/>
                  </a:lnTo>
                  <a:lnTo>
                    <a:pt x="157" y="224"/>
                  </a:lnTo>
                  <a:lnTo>
                    <a:pt x="146" y="228"/>
                  </a:lnTo>
                  <a:lnTo>
                    <a:pt x="135" y="230"/>
                  </a:lnTo>
                  <a:lnTo>
                    <a:pt x="124" y="231"/>
                  </a:lnTo>
                  <a:lnTo>
                    <a:pt x="123" y="213"/>
                  </a:lnTo>
                  <a:lnTo>
                    <a:pt x="123" y="213"/>
                  </a:lnTo>
                  <a:lnTo>
                    <a:pt x="115" y="213"/>
                  </a:lnTo>
                  <a:lnTo>
                    <a:pt x="115" y="163"/>
                  </a:lnTo>
                  <a:lnTo>
                    <a:pt x="115" y="163"/>
                  </a:lnTo>
                  <a:lnTo>
                    <a:pt x="123" y="162"/>
                  </a:lnTo>
                  <a:lnTo>
                    <a:pt x="130" y="161"/>
                  </a:lnTo>
                  <a:lnTo>
                    <a:pt x="136" y="158"/>
                  </a:lnTo>
                  <a:lnTo>
                    <a:pt x="144" y="155"/>
                  </a:lnTo>
                  <a:lnTo>
                    <a:pt x="149" y="150"/>
                  </a:lnTo>
                  <a:lnTo>
                    <a:pt x="153" y="144"/>
                  </a:lnTo>
                  <a:lnTo>
                    <a:pt x="157" y="137"/>
                  </a:lnTo>
                  <a:lnTo>
                    <a:pt x="161" y="131"/>
                  </a:lnTo>
                  <a:lnTo>
                    <a:pt x="161" y="131"/>
                  </a:lnTo>
                  <a:lnTo>
                    <a:pt x="162" y="121"/>
                  </a:lnTo>
                  <a:lnTo>
                    <a:pt x="162" y="113"/>
                  </a:lnTo>
                  <a:lnTo>
                    <a:pt x="161" y="103"/>
                  </a:lnTo>
                  <a:lnTo>
                    <a:pt x="158" y="94"/>
                  </a:lnTo>
                  <a:lnTo>
                    <a:pt x="153" y="87"/>
                  </a:lnTo>
                  <a:lnTo>
                    <a:pt x="147" y="80"/>
                  </a:lnTo>
                  <a:lnTo>
                    <a:pt x="140" y="74"/>
                  </a:lnTo>
                  <a:lnTo>
                    <a:pt x="130" y="71"/>
                  </a:lnTo>
                  <a:lnTo>
                    <a:pt x="130" y="71"/>
                  </a:lnTo>
                  <a:lnTo>
                    <a:pt x="123" y="69"/>
                  </a:lnTo>
                  <a:lnTo>
                    <a:pt x="115" y="68"/>
                  </a:lnTo>
                  <a:lnTo>
                    <a:pt x="115" y="19"/>
                  </a:lnTo>
                  <a:close/>
                  <a:moveTo>
                    <a:pt x="29" y="160"/>
                  </a:moveTo>
                  <a:lnTo>
                    <a:pt x="11" y="167"/>
                  </a:lnTo>
                  <a:lnTo>
                    <a:pt x="11" y="167"/>
                  </a:lnTo>
                  <a:lnTo>
                    <a:pt x="8" y="157"/>
                  </a:lnTo>
                  <a:lnTo>
                    <a:pt x="4" y="146"/>
                  </a:lnTo>
                  <a:lnTo>
                    <a:pt x="1" y="135"/>
                  </a:lnTo>
                  <a:lnTo>
                    <a:pt x="0" y="124"/>
                  </a:lnTo>
                  <a:lnTo>
                    <a:pt x="19" y="123"/>
                  </a:lnTo>
                  <a:lnTo>
                    <a:pt x="19" y="123"/>
                  </a:lnTo>
                  <a:lnTo>
                    <a:pt x="17" y="114"/>
                  </a:lnTo>
                  <a:lnTo>
                    <a:pt x="19" y="104"/>
                  </a:lnTo>
                  <a:lnTo>
                    <a:pt x="20" y="94"/>
                  </a:lnTo>
                  <a:lnTo>
                    <a:pt x="24" y="85"/>
                  </a:lnTo>
                  <a:lnTo>
                    <a:pt x="5" y="79"/>
                  </a:lnTo>
                  <a:lnTo>
                    <a:pt x="5" y="79"/>
                  </a:lnTo>
                  <a:lnTo>
                    <a:pt x="10" y="68"/>
                  </a:lnTo>
                  <a:lnTo>
                    <a:pt x="15" y="58"/>
                  </a:lnTo>
                  <a:lnTo>
                    <a:pt x="21" y="48"/>
                  </a:lnTo>
                  <a:lnTo>
                    <a:pt x="29" y="40"/>
                  </a:lnTo>
                  <a:lnTo>
                    <a:pt x="42" y="52"/>
                  </a:lnTo>
                  <a:lnTo>
                    <a:pt x="42" y="52"/>
                  </a:lnTo>
                  <a:lnTo>
                    <a:pt x="48" y="45"/>
                  </a:lnTo>
                  <a:lnTo>
                    <a:pt x="56" y="38"/>
                  </a:lnTo>
                  <a:lnTo>
                    <a:pt x="63" y="34"/>
                  </a:lnTo>
                  <a:lnTo>
                    <a:pt x="72" y="29"/>
                  </a:lnTo>
                  <a:lnTo>
                    <a:pt x="63" y="12"/>
                  </a:lnTo>
                  <a:lnTo>
                    <a:pt x="63" y="12"/>
                  </a:lnTo>
                  <a:lnTo>
                    <a:pt x="74" y="8"/>
                  </a:lnTo>
                  <a:lnTo>
                    <a:pt x="85" y="4"/>
                  </a:lnTo>
                  <a:lnTo>
                    <a:pt x="97" y="1"/>
                  </a:lnTo>
                  <a:lnTo>
                    <a:pt x="108" y="0"/>
                  </a:lnTo>
                  <a:lnTo>
                    <a:pt x="109" y="19"/>
                  </a:lnTo>
                  <a:lnTo>
                    <a:pt x="109" y="19"/>
                  </a:lnTo>
                  <a:lnTo>
                    <a:pt x="115" y="19"/>
                  </a:lnTo>
                  <a:lnTo>
                    <a:pt x="115" y="68"/>
                  </a:lnTo>
                  <a:lnTo>
                    <a:pt x="115" y="68"/>
                  </a:lnTo>
                  <a:lnTo>
                    <a:pt x="108" y="69"/>
                  </a:lnTo>
                  <a:lnTo>
                    <a:pt x="102" y="71"/>
                  </a:lnTo>
                  <a:lnTo>
                    <a:pt x="94" y="73"/>
                  </a:lnTo>
                  <a:lnTo>
                    <a:pt x="88" y="77"/>
                  </a:lnTo>
                  <a:lnTo>
                    <a:pt x="83" y="82"/>
                  </a:lnTo>
                  <a:lnTo>
                    <a:pt x="78" y="88"/>
                  </a:lnTo>
                  <a:lnTo>
                    <a:pt x="74" y="94"/>
                  </a:lnTo>
                  <a:lnTo>
                    <a:pt x="71" y="100"/>
                  </a:lnTo>
                  <a:lnTo>
                    <a:pt x="71" y="100"/>
                  </a:lnTo>
                  <a:lnTo>
                    <a:pt x="68" y="110"/>
                  </a:lnTo>
                  <a:lnTo>
                    <a:pt x="68" y="120"/>
                  </a:lnTo>
                  <a:lnTo>
                    <a:pt x="71" y="129"/>
                  </a:lnTo>
                  <a:lnTo>
                    <a:pt x="73" y="137"/>
                  </a:lnTo>
                  <a:lnTo>
                    <a:pt x="78" y="145"/>
                  </a:lnTo>
                  <a:lnTo>
                    <a:pt x="84" y="151"/>
                  </a:lnTo>
                  <a:lnTo>
                    <a:pt x="92" y="157"/>
                  </a:lnTo>
                  <a:lnTo>
                    <a:pt x="100" y="161"/>
                  </a:lnTo>
                  <a:lnTo>
                    <a:pt x="100" y="161"/>
                  </a:lnTo>
                  <a:lnTo>
                    <a:pt x="108" y="162"/>
                  </a:lnTo>
                  <a:lnTo>
                    <a:pt x="115" y="163"/>
                  </a:lnTo>
                  <a:lnTo>
                    <a:pt x="115" y="213"/>
                  </a:lnTo>
                  <a:lnTo>
                    <a:pt x="115" y="213"/>
                  </a:lnTo>
                  <a:lnTo>
                    <a:pt x="100" y="212"/>
                  </a:lnTo>
                  <a:lnTo>
                    <a:pt x="84" y="208"/>
                  </a:lnTo>
                  <a:lnTo>
                    <a:pt x="79" y="226"/>
                  </a:lnTo>
                  <a:lnTo>
                    <a:pt x="79" y="226"/>
                  </a:lnTo>
                  <a:lnTo>
                    <a:pt x="68" y="221"/>
                  </a:lnTo>
                  <a:lnTo>
                    <a:pt x="58" y="216"/>
                  </a:lnTo>
                  <a:lnTo>
                    <a:pt x="48" y="210"/>
                  </a:lnTo>
                  <a:lnTo>
                    <a:pt x="40" y="203"/>
                  </a:lnTo>
                  <a:lnTo>
                    <a:pt x="52" y="189"/>
                  </a:lnTo>
                  <a:lnTo>
                    <a:pt x="52" y="189"/>
                  </a:lnTo>
                  <a:lnTo>
                    <a:pt x="45" y="183"/>
                  </a:lnTo>
                  <a:lnTo>
                    <a:pt x="38" y="176"/>
                  </a:lnTo>
                  <a:lnTo>
                    <a:pt x="34" y="168"/>
                  </a:lnTo>
                  <a:lnTo>
                    <a:pt x="29" y="160"/>
                  </a:lnTo>
                  <a:lnTo>
                    <a:pt x="29" y="16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15"/>
            <p:cNvSpPr>
              <a:spLocks noEditPoints="1"/>
            </p:cNvSpPr>
            <p:nvPr/>
          </p:nvSpPr>
          <p:spPr bwMode="auto">
            <a:xfrm>
              <a:off x="3228955" y="2589225"/>
              <a:ext cx="190500" cy="190500"/>
            </a:xfrm>
            <a:custGeom>
              <a:avLst/>
              <a:gdLst/>
              <a:ahLst/>
              <a:cxnLst>
                <a:cxn ang="0">
                  <a:pos x="131" y="0"/>
                </a:cxn>
                <a:cxn ang="0">
                  <a:pos x="170" y="10"/>
                </a:cxn>
                <a:cxn ang="0">
                  <a:pos x="163" y="47"/>
                </a:cxn>
                <a:cxn ang="0">
                  <a:pos x="186" y="65"/>
                </a:cxn>
                <a:cxn ang="0">
                  <a:pos x="222" y="53"/>
                </a:cxn>
                <a:cxn ang="0">
                  <a:pos x="234" y="76"/>
                </a:cxn>
                <a:cxn ang="0">
                  <a:pos x="204" y="107"/>
                </a:cxn>
                <a:cxn ang="0">
                  <a:pos x="205" y="127"/>
                </a:cxn>
                <a:cxn ang="0">
                  <a:pos x="236" y="157"/>
                </a:cxn>
                <a:cxn ang="0">
                  <a:pos x="225" y="180"/>
                </a:cxn>
                <a:cxn ang="0">
                  <a:pos x="182" y="178"/>
                </a:cxn>
                <a:cxn ang="0">
                  <a:pos x="168" y="190"/>
                </a:cxn>
                <a:cxn ang="0">
                  <a:pos x="151" y="199"/>
                </a:cxn>
                <a:cxn ang="0">
                  <a:pos x="154" y="236"/>
                </a:cxn>
                <a:cxn ang="0">
                  <a:pos x="121" y="240"/>
                </a:cxn>
                <a:cxn ang="0">
                  <a:pos x="134" y="189"/>
                </a:cxn>
                <a:cxn ang="0">
                  <a:pos x="158" y="179"/>
                </a:cxn>
                <a:cxn ang="0">
                  <a:pos x="184" y="148"/>
                </a:cxn>
                <a:cxn ang="0">
                  <a:pos x="191" y="109"/>
                </a:cxn>
                <a:cxn ang="0">
                  <a:pos x="182" y="85"/>
                </a:cxn>
                <a:cxn ang="0">
                  <a:pos x="160" y="62"/>
                </a:cxn>
                <a:cxn ang="0">
                  <a:pos x="131" y="50"/>
                </a:cxn>
                <a:cxn ang="0">
                  <a:pos x="121" y="34"/>
                </a:cxn>
                <a:cxn ang="0">
                  <a:pos x="121" y="240"/>
                </a:cxn>
                <a:cxn ang="0">
                  <a:pos x="114" y="204"/>
                </a:cxn>
                <a:cxn ang="0">
                  <a:pos x="95" y="200"/>
                </a:cxn>
                <a:cxn ang="0">
                  <a:pos x="60" y="224"/>
                </a:cxn>
                <a:cxn ang="0">
                  <a:pos x="39" y="208"/>
                </a:cxn>
                <a:cxn ang="0">
                  <a:pos x="51" y="167"/>
                </a:cxn>
                <a:cxn ang="0">
                  <a:pos x="42" y="149"/>
                </a:cxn>
                <a:cxn ang="0">
                  <a:pos x="37" y="131"/>
                </a:cxn>
                <a:cxn ang="0">
                  <a:pos x="0" y="122"/>
                </a:cxn>
                <a:cxn ang="0">
                  <a:pos x="6" y="83"/>
                </a:cxn>
                <a:cxn ang="0">
                  <a:pos x="43" y="85"/>
                </a:cxn>
                <a:cxn ang="0">
                  <a:pos x="60" y="62"/>
                </a:cxn>
                <a:cxn ang="0">
                  <a:pos x="42" y="27"/>
                </a:cxn>
                <a:cxn ang="0">
                  <a:pos x="78" y="7"/>
                </a:cxn>
                <a:cxn ang="0">
                  <a:pos x="105" y="37"/>
                </a:cxn>
                <a:cxn ang="0">
                  <a:pos x="121" y="49"/>
                </a:cxn>
                <a:cxn ang="0">
                  <a:pos x="95" y="54"/>
                </a:cxn>
                <a:cxn ang="0">
                  <a:pos x="63" y="79"/>
                </a:cxn>
                <a:cxn ang="0">
                  <a:pos x="51" y="117"/>
                </a:cxn>
                <a:cxn ang="0">
                  <a:pos x="55" y="144"/>
                </a:cxn>
                <a:cxn ang="0">
                  <a:pos x="73" y="172"/>
                </a:cxn>
                <a:cxn ang="0">
                  <a:pos x="100" y="186"/>
                </a:cxn>
                <a:cxn ang="0">
                  <a:pos x="121" y="240"/>
                </a:cxn>
              </a:cxnLst>
              <a:rect l="0" t="0" r="r" b="b"/>
              <a:pathLst>
                <a:path w="240" h="240">
                  <a:moveTo>
                    <a:pt x="128" y="36"/>
                  </a:moveTo>
                  <a:lnTo>
                    <a:pt x="131" y="0"/>
                  </a:lnTo>
                  <a:lnTo>
                    <a:pt x="131" y="0"/>
                  </a:lnTo>
                  <a:lnTo>
                    <a:pt x="145" y="1"/>
                  </a:lnTo>
                  <a:lnTo>
                    <a:pt x="157" y="5"/>
                  </a:lnTo>
                  <a:lnTo>
                    <a:pt x="170" y="10"/>
                  </a:lnTo>
                  <a:lnTo>
                    <a:pt x="182" y="16"/>
                  </a:lnTo>
                  <a:lnTo>
                    <a:pt x="163" y="47"/>
                  </a:lnTo>
                  <a:lnTo>
                    <a:pt x="163" y="47"/>
                  </a:lnTo>
                  <a:lnTo>
                    <a:pt x="172" y="52"/>
                  </a:lnTo>
                  <a:lnTo>
                    <a:pt x="178" y="58"/>
                  </a:lnTo>
                  <a:lnTo>
                    <a:pt x="186" y="65"/>
                  </a:lnTo>
                  <a:lnTo>
                    <a:pt x="191" y="73"/>
                  </a:lnTo>
                  <a:lnTo>
                    <a:pt x="222" y="53"/>
                  </a:lnTo>
                  <a:lnTo>
                    <a:pt x="222" y="53"/>
                  </a:lnTo>
                  <a:lnTo>
                    <a:pt x="228" y="64"/>
                  </a:lnTo>
                  <a:lnTo>
                    <a:pt x="234" y="76"/>
                  </a:lnTo>
                  <a:lnTo>
                    <a:pt x="234" y="76"/>
                  </a:lnTo>
                  <a:lnTo>
                    <a:pt x="238" y="90"/>
                  </a:lnTo>
                  <a:lnTo>
                    <a:pt x="240" y="102"/>
                  </a:lnTo>
                  <a:lnTo>
                    <a:pt x="204" y="107"/>
                  </a:lnTo>
                  <a:lnTo>
                    <a:pt x="204" y="107"/>
                  </a:lnTo>
                  <a:lnTo>
                    <a:pt x="205" y="117"/>
                  </a:lnTo>
                  <a:lnTo>
                    <a:pt x="205" y="127"/>
                  </a:lnTo>
                  <a:lnTo>
                    <a:pt x="204" y="136"/>
                  </a:lnTo>
                  <a:lnTo>
                    <a:pt x="202" y="146"/>
                  </a:lnTo>
                  <a:lnTo>
                    <a:pt x="236" y="157"/>
                  </a:lnTo>
                  <a:lnTo>
                    <a:pt x="236" y="157"/>
                  </a:lnTo>
                  <a:lnTo>
                    <a:pt x="231" y="169"/>
                  </a:lnTo>
                  <a:lnTo>
                    <a:pt x="225" y="180"/>
                  </a:lnTo>
                  <a:lnTo>
                    <a:pt x="218" y="193"/>
                  </a:lnTo>
                  <a:lnTo>
                    <a:pt x="208" y="203"/>
                  </a:lnTo>
                  <a:lnTo>
                    <a:pt x="182" y="178"/>
                  </a:lnTo>
                  <a:lnTo>
                    <a:pt x="182" y="178"/>
                  </a:lnTo>
                  <a:lnTo>
                    <a:pt x="176" y="184"/>
                  </a:lnTo>
                  <a:lnTo>
                    <a:pt x="168" y="190"/>
                  </a:lnTo>
                  <a:lnTo>
                    <a:pt x="160" y="195"/>
                  </a:lnTo>
                  <a:lnTo>
                    <a:pt x="151" y="199"/>
                  </a:lnTo>
                  <a:lnTo>
                    <a:pt x="151" y="199"/>
                  </a:lnTo>
                  <a:lnTo>
                    <a:pt x="163" y="232"/>
                  </a:lnTo>
                  <a:lnTo>
                    <a:pt x="163" y="232"/>
                  </a:lnTo>
                  <a:lnTo>
                    <a:pt x="154" y="236"/>
                  </a:lnTo>
                  <a:lnTo>
                    <a:pt x="142" y="238"/>
                  </a:lnTo>
                  <a:lnTo>
                    <a:pt x="131" y="240"/>
                  </a:lnTo>
                  <a:lnTo>
                    <a:pt x="121" y="240"/>
                  </a:lnTo>
                  <a:lnTo>
                    <a:pt x="121" y="190"/>
                  </a:lnTo>
                  <a:lnTo>
                    <a:pt x="121" y="190"/>
                  </a:lnTo>
                  <a:lnTo>
                    <a:pt x="134" y="189"/>
                  </a:lnTo>
                  <a:lnTo>
                    <a:pt x="146" y="185"/>
                  </a:lnTo>
                  <a:lnTo>
                    <a:pt x="146" y="185"/>
                  </a:lnTo>
                  <a:lnTo>
                    <a:pt x="158" y="179"/>
                  </a:lnTo>
                  <a:lnTo>
                    <a:pt x="170" y="170"/>
                  </a:lnTo>
                  <a:lnTo>
                    <a:pt x="178" y="161"/>
                  </a:lnTo>
                  <a:lnTo>
                    <a:pt x="184" y="148"/>
                  </a:lnTo>
                  <a:lnTo>
                    <a:pt x="189" y="136"/>
                  </a:lnTo>
                  <a:lnTo>
                    <a:pt x="191" y="122"/>
                  </a:lnTo>
                  <a:lnTo>
                    <a:pt x="191" y="109"/>
                  </a:lnTo>
                  <a:lnTo>
                    <a:pt x="187" y="95"/>
                  </a:lnTo>
                  <a:lnTo>
                    <a:pt x="187" y="95"/>
                  </a:lnTo>
                  <a:lnTo>
                    <a:pt x="182" y="85"/>
                  </a:lnTo>
                  <a:lnTo>
                    <a:pt x="176" y="75"/>
                  </a:lnTo>
                  <a:lnTo>
                    <a:pt x="168" y="68"/>
                  </a:lnTo>
                  <a:lnTo>
                    <a:pt x="160" y="62"/>
                  </a:lnTo>
                  <a:lnTo>
                    <a:pt x="151" y="57"/>
                  </a:lnTo>
                  <a:lnTo>
                    <a:pt x="141" y="53"/>
                  </a:lnTo>
                  <a:lnTo>
                    <a:pt x="131" y="50"/>
                  </a:lnTo>
                  <a:lnTo>
                    <a:pt x="121" y="49"/>
                  </a:lnTo>
                  <a:lnTo>
                    <a:pt x="121" y="34"/>
                  </a:lnTo>
                  <a:lnTo>
                    <a:pt x="121" y="34"/>
                  </a:lnTo>
                  <a:lnTo>
                    <a:pt x="128" y="36"/>
                  </a:lnTo>
                  <a:lnTo>
                    <a:pt x="128" y="36"/>
                  </a:lnTo>
                  <a:close/>
                  <a:moveTo>
                    <a:pt x="121" y="240"/>
                  </a:moveTo>
                  <a:lnTo>
                    <a:pt x="121" y="240"/>
                  </a:lnTo>
                  <a:lnTo>
                    <a:pt x="110" y="240"/>
                  </a:lnTo>
                  <a:lnTo>
                    <a:pt x="114" y="204"/>
                  </a:lnTo>
                  <a:lnTo>
                    <a:pt x="114" y="204"/>
                  </a:lnTo>
                  <a:lnTo>
                    <a:pt x="104" y="203"/>
                  </a:lnTo>
                  <a:lnTo>
                    <a:pt x="95" y="200"/>
                  </a:lnTo>
                  <a:lnTo>
                    <a:pt x="87" y="196"/>
                  </a:lnTo>
                  <a:lnTo>
                    <a:pt x="78" y="193"/>
                  </a:lnTo>
                  <a:lnTo>
                    <a:pt x="60" y="224"/>
                  </a:lnTo>
                  <a:lnTo>
                    <a:pt x="60" y="224"/>
                  </a:lnTo>
                  <a:lnTo>
                    <a:pt x="48" y="216"/>
                  </a:lnTo>
                  <a:lnTo>
                    <a:pt x="39" y="208"/>
                  </a:lnTo>
                  <a:lnTo>
                    <a:pt x="29" y="198"/>
                  </a:lnTo>
                  <a:lnTo>
                    <a:pt x="20" y="186"/>
                  </a:lnTo>
                  <a:lnTo>
                    <a:pt x="51" y="167"/>
                  </a:lnTo>
                  <a:lnTo>
                    <a:pt x="51" y="167"/>
                  </a:lnTo>
                  <a:lnTo>
                    <a:pt x="46" y="158"/>
                  </a:lnTo>
                  <a:lnTo>
                    <a:pt x="42" y="149"/>
                  </a:lnTo>
                  <a:lnTo>
                    <a:pt x="42" y="149"/>
                  </a:lnTo>
                  <a:lnTo>
                    <a:pt x="39" y="141"/>
                  </a:lnTo>
                  <a:lnTo>
                    <a:pt x="37" y="131"/>
                  </a:lnTo>
                  <a:lnTo>
                    <a:pt x="1" y="137"/>
                  </a:lnTo>
                  <a:lnTo>
                    <a:pt x="1" y="137"/>
                  </a:lnTo>
                  <a:lnTo>
                    <a:pt x="0" y="122"/>
                  </a:lnTo>
                  <a:lnTo>
                    <a:pt x="0" y="109"/>
                  </a:lnTo>
                  <a:lnTo>
                    <a:pt x="3" y="96"/>
                  </a:lnTo>
                  <a:lnTo>
                    <a:pt x="6" y="83"/>
                  </a:lnTo>
                  <a:lnTo>
                    <a:pt x="40" y="94"/>
                  </a:lnTo>
                  <a:lnTo>
                    <a:pt x="40" y="94"/>
                  </a:lnTo>
                  <a:lnTo>
                    <a:pt x="43" y="85"/>
                  </a:lnTo>
                  <a:lnTo>
                    <a:pt x="48" y="76"/>
                  </a:lnTo>
                  <a:lnTo>
                    <a:pt x="53" y="69"/>
                  </a:lnTo>
                  <a:lnTo>
                    <a:pt x="60" y="62"/>
                  </a:lnTo>
                  <a:lnTo>
                    <a:pt x="34" y="37"/>
                  </a:lnTo>
                  <a:lnTo>
                    <a:pt x="34" y="37"/>
                  </a:lnTo>
                  <a:lnTo>
                    <a:pt x="42" y="27"/>
                  </a:lnTo>
                  <a:lnTo>
                    <a:pt x="53" y="20"/>
                  </a:lnTo>
                  <a:lnTo>
                    <a:pt x="64" y="12"/>
                  </a:lnTo>
                  <a:lnTo>
                    <a:pt x="78" y="7"/>
                  </a:lnTo>
                  <a:lnTo>
                    <a:pt x="90" y="41"/>
                  </a:lnTo>
                  <a:lnTo>
                    <a:pt x="90" y="41"/>
                  </a:lnTo>
                  <a:lnTo>
                    <a:pt x="105" y="37"/>
                  </a:lnTo>
                  <a:lnTo>
                    <a:pt x="121" y="34"/>
                  </a:lnTo>
                  <a:lnTo>
                    <a:pt x="121" y="49"/>
                  </a:lnTo>
                  <a:lnTo>
                    <a:pt x="121" y="49"/>
                  </a:lnTo>
                  <a:lnTo>
                    <a:pt x="108" y="50"/>
                  </a:lnTo>
                  <a:lnTo>
                    <a:pt x="95" y="54"/>
                  </a:lnTo>
                  <a:lnTo>
                    <a:pt x="95" y="54"/>
                  </a:lnTo>
                  <a:lnTo>
                    <a:pt x="83" y="60"/>
                  </a:lnTo>
                  <a:lnTo>
                    <a:pt x="72" y="69"/>
                  </a:lnTo>
                  <a:lnTo>
                    <a:pt x="63" y="79"/>
                  </a:lnTo>
                  <a:lnTo>
                    <a:pt x="57" y="91"/>
                  </a:lnTo>
                  <a:lnTo>
                    <a:pt x="52" y="104"/>
                  </a:lnTo>
                  <a:lnTo>
                    <a:pt x="51" y="117"/>
                  </a:lnTo>
                  <a:lnTo>
                    <a:pt x="51" y="131"/>
                  </a:lnTo>
                  <a:lnTo>
                    <a:pt x="55" y="144"/>
                  </a:lnTo>
                  <a:lnTo>
                    <a:pt x="55" y="144"/>
                  </a:lnTo>
                  <a:lnTo>
                    <a:pt x="60" y="154"/>
                  </a:lnTo>
                  <a:lnTo>
                    <a:pt x="66" y="163"/>
                  </a:lnTo>
                  <a:lnTo>
                    <a:pt x="73" y="172"/>
                  </a:lnTo>
                  <a:lnTo>
                    <a:pt x="82" y="178"/>
                  </a:lnTo>
                  <a:lnTo>
                    <a:pt x="90" y="183"/>
                  </a:lnTo>
                  <a:lnTo>
                    <a:pt x="100" y="186"/>
                  </a:lnTo>
                  <a:lnTo>
                    <a:pt x="110" y="189"/>
                  </a:lnTo>
                  <a:lnTo>
                    <a:pt x="121" y="190"/>
                  </a:lnTo>
                  <a:lnTo>
                    <a:pt x="121" y="24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7" name="Freeform 11"/>
          <p:cNvSpPr>
            <a:spLocks noEditPoints="1"/>
          </p:cNvSpPr>
          <p:nvPr/>
        </p:nvSpPr>
        <p:spPr bwMode="auto">
          <a:xfrm>
            <a:off x="5401366" y="2900633"/>
            <a:ext cx="228802" cy="228802"/>
          </a:xfrm>
          <a:custGeom>
            <a:avLst/>
            <a:gdLst/>
            <a:ahLst/>
            <a:cxnLst>
              <a:cxn ang="0">
                <a:pos x="263" y="275"/>
              </a:cxn>
              <a:cxn ang="0">
                <a:pos x="234" y="270"/>
              </a:cxn>
              <a:cxn ang="0">
                <a:pos x="172" y="232"/>
              </a:cxn>
              <a:cxn ang="0">
                <a:pos x="121" y="243"/>
              </a:cxn>
              <a:cxn ang="0">
                <a:pos x="98" y="241"/>
              </a:cxn>
              <a:cxn ang="0">
                <a:pos x="63" y="228"/>
              </a:cxn>
              <a:cxn ang="0">
                <a:pos x="36" y="208"/>
              </a:cxn>
              <a:cxn ang="0">
                <a:pos x="15" y="179"/>
              </a:cxn>
              <a:cxn ang="0">
                <a:pos x="2" y="147"/>
              </a:cxn>
              <a:cxn ang="0">
                <a:pos x="0" y="121"/>
              </a:cxn>
              <a:cxn ang="0">
                <a:pos x="5" y="85"/>
              </a:cxn>
              <a:cxn ang="0">
                <a:pos x="22" y="52"/>
              </a:cxn>
              <a:cxn ang="0">
                <a:pos x="45" y="27"/>
              </a:cxn>
              <a:cxn ang="0">
                <a:pos x="74" y="9"/>
              </a:cxn>
              <a:cxn ang="0">
                <a:pos x="111" y="0"/>
              </a:cxn>
              <a:cxn ang="0">
                <a:pos x="134" y="0"/>
              </a:cxn>
              <a:cxn ang="0">
                <a:pos x="170" y="9"/>
              </a:cxn>
              <a:cxn ang="0">
                <a:pos x="199" y="27"/>
              </a:cxn>
              <a:cxn ang="0">
                <a:pos x="223" y="52"/>
              </a:cxn>
              <a:cxn ang="0">
                <a:pos x="239" y="85"/>
              </a:cxn>
              <a:cxn ang="0">
                <a:pos x="245" y="121"/>
              </a:cxn>
              <a:cxn ang="0">
                <a:pos x="239" y="156"/>
              </a:cxn>
              <a:cxn ang="0">
                <a:pos x="272" y="234"/>
              </a:cxn>
              <a:cxn ang="0">
                <a:pos x="279" y="252"/>
              </a:cxn>
              <a:cxn ang="0">
                <a:pos x="272" y="270"/>
              </a:cxn>
              <a:cxn ang="0">
                <a:pos x="105" y="36"/>
              </a:cxn>
              <a:cxn ang="0">
                <a:pos x="60" y="60"/>
              </a:cxn>
              <a:cxn ang="0">
                <a:pos x="36" y="103"/>
              </a:cxn>
              <a:cxn ang="0">
                <a:pos x="36" y="139"/>
              </a:cxn>
              <a:cxn ang="0">
                <a:pos x="60" y="183"/>
              </a:cxn>
              <a:cxn ang="0">
                <a:pos x="105" y="206"/>
              </a:cxn>
              <a:cxn ang="0">
                <a:pos x="140" y="206"/>
              </a:cxn>
              <a:cxn ang="0">
                <a:pos x="183" y="183"/>
              </a:cxn>
              <a:cxn ang="0">
                <a:pos x="208" y="139"/>
              </a:cxn>
              <a:cxn ang="0">
                <a:pos x="208" y="103"/>
              </a:cxn>
              <a:cxn ang="0">
                <a:pos x="183" y="60"/>
              </a:cxn>
              <a:cxn ang="0">
                <a:pos x="140" y="36"/>
              </a:cxn>
              <a:cxn ang="0">
                <a:pos x="158" y="139"/>
              </a:cxn>
              <a:cxn ang="0">
                <a:pos x="80" y="138"/>
              </a:cxn>
              <a:cxn ang="0">
                <a:pos x="71" y="121"/>
              </a:cxn>
              <a:cxn ang="0">
                <a:pos x="74" y="109"/>
              </a:cxn>
              <a:cxn ang="0">
                <a:pos x="158" y="103"/>
              </a:cxn>
              <a:cxn ang="0">
                <a:pos x="170" y="109"/>
              </a:cxn>
              <a:cxn ang="0">
                <a:pos x="174" y="121"/>
              </a:cxn>
              <a:cxn ang="0">
                <a:pos x="163" y="138"/>
              </a:cxn>
            </a:cxnLst>
            <a:rect l="0" t="0" r="r" b="b"/>
            <a:pathLst>
              <a:path w="279" h="277">
                <a:moveTo>
                  <a:pt x="272" y="270"/>
                </a:moveTo>
                <a:lnTo>
                  <a:pt x="272" y="270"/>
                </a:lnTo>
                <a:lnTo>
                  <a:pt x="263" y="275"/>
                </a:lnTo>
                <a:lnTo>
                  <a:pt x="252" y="277"/>
                </a:lnTo>
                <a:lnTo>
                  <a:pt x="243" y="275"/>
                </a:lnTo>
                <a:lnTo>
                  <a:pt x="234" y="270"/>
                </a:lnTo>
                <a:lnTo>
                  <a:pt x="189" y="225"/>
                </a:lnTo>
                <a:lnTo>
                  <a:pt x="189" y="225"/>
                </a:lnTo>
                <a:lnTo>
                  <a:pt x="172" y="232"/>
                </a:lnTo>
                <a:lnTo>
                  <a:pt x="158" y="239"/>
                </a:lnTo>
                <a:lnTo>
                  <a:pt x="140" y="243"/>
                </a:lnTo>
                <a:lnTo>
                  <a:pt x="121" y="243"/>
                </a:lnTo>
                <a:lnTo>
                  <a:pt x="121" y="243"/>
                </a:lnTo>
                <a:lnTo>
                  <a:pt x="111" y="243"/>
                </a:lnTo>
                <a:lnTo>
                  <a:pt x="98" y="241"/>
                </a:lnTo>
                <a:lnTo>
                  <a:pt x="85" y="237"/>
                </a:lnTo>
                <a:lnTo>
                  <a:pt x="74" y="234"/>
                </a:lnTo>
                <a:lnTo>
                  <a:pt x="63" y="228"/>
                </a:lnTo>
                <a:lnTo>
                  <a:pt x="54" y="223"/>
                </a:lnTo>
                <a:lnTo>
                  <a:pt x="45" y="216"/>
                </a:lnTo>
                <a:lnTo>
                  <a:pt x="36" y="208"/>
                </a:lnTo>
                <a:lnTo>
                  <a:pt x="27" y="199"/>
                </a:lnTo>
                <a:lnTo>
                  <a:pt x="22" y="190"/>
                </a:lnTo>
                <a:lnTo>
                  <a:pt x="15" y="179"/>
                </a:lnTo>
                <a:lnTo>
                  <a:pt x="9" y="168"/>
                </a:lnTo>
                <a:lnTo>
                  <a:pt x="5" y="157"/>
                </a:lnTo>
                <a:lnTo>
                  <a:pt x="2" y="147"/>
                </a:lnTo>
                <a:lnTo>
                  <a:pt x="0" y="134"/>
                </a:lnTo>
                <a:lnTo>
                  <a:pt x="0" y="121"/>
                </a:lnTo>
                <a:lnTo>
                  <a:pt x="0" y="121"/>
                </a:lnTo>
                <a:lnTo>
                  <a:pt x="0" y="109"/>
                </a:lnTo>
                <a:lnTo>
                  <a:pt x="2" y="96"/>
                </a:lnTo>
                <a:lnTo>
                  <a:pt x="5" y="85"/>
                </a:lnTo>
                <a:lnTo>
                  <a:pt x="9" y="74"/>
                </a:lnTo>
                <a:lnTo>
                  <a:pt x="15" y="63"/>
                </a:lnTo>
                <a:lnTo>
                  <a:pt x="22" y="52"/>
                </a:lnTo>
                <a:lnTo>
                  <a:pt x="27" y="43"/>
                </a:lnTo>
                <a:lnTo>
                  <a:pt x="36" y="34"/>
                </a:lnTo>
                <a:lnTo>
                  <a:pt x="45" y="27"/>
                </a:lnTo>
                <a:lnTo>
                  <a:pt x="54" y="20"/>
                </a:lnTo>
                <a:lnTo>
                  <a:pt x="63" y="14"/>
                </a:lnTo>
                <a:lnTo>
                  <a:pt x="74" y="9"/>
                </a:lnTo>
                <a:lnTo>
                  <a:pt x="85" y="5"/>
                </a:lnTo>
                <a:lnTo>
                  <a:pt x="98" y="2"/>
                </a:lnTo>
                <a:lnTo>
                  <a:pt x="111" y="0"/>
                </a:lnTo>
                <a:lnTo>
                  <a:pt x="121" y="0"/>
                </a:lnTo>
                <a:lnTo>
                  <a:pt x="121" y="0"/>
                </a:lnTo>
                <a:lnTo>
                  <a:pt x="134" y="0"/>
                </a:lnTo>
                <a:lnTo>
                  <a:pt x="147" y="2"/>
                </a:lnTo>
                <a:lnTo>
                  <a:pt x="158" y="5"/>
                </a:lnTo>
                <a:lnTo>
                  <a:pt x="170" y="9"/>
                </a:lnTo>
                <a:lnTo>
                  <a:pt x="181" y="14"/>
                </a:lnTo>
                <a:lnTo>
                  <a:pt x="190" y="20"/>
                </a:lnTo>
                <a:lnTo>
                  <a:pt x="199" y="27"/>
                </a:lnTo>
                <a:lnTo>
                  <a:pt x="208" y="34"/>
                </a:lnTo>
                <a:lnTo>
                  <a:pt x="216" y="43"/>
                </a:lnTo>
                <a:lnTo>
                  <a:pt x="223" y="52"/>
                </a:lnTo>
                <a:lnTo>
                  <a:pt x="230" y="63"/>
                </a:lnTo>
                <a:lnTo>
                  <a:pt x="236" y="74"/>
                </a:lnTo>
                <a:lnTo>
                  <a:pt x="239" y="85"/>
                </a:lnTo>
                <a:lnTo>
                  <a:pt x="241" y="96"/>
                </a:lnTo>
                <a:lnTo>
                  <a:pt x="243" y="109"/>
                </a:lnTo>
                <a:lnTo>
                  <a:pt x="245" y="121"/>
                </a:lnTo>
                <a:lnTo>
                  <a:pt x="245" y="121"/>
                </a:lnTo>
                <a:lnTo>
                  <a:pt x="243" y="139"/>
                </a:lnTo>
                <a:lnTo>
                  <a:pt x="239" y="156"/>
                </a:lnTo>
                <a:lnTo>
                  <a:pt x="234" y="172"/>
                </a:lnTo>
                <a:lnTo>
                  <a:pt x="225" y="187"/>
                </a:lnTo>
                <a:lnTo>
                  <a:pt x="272" y="234"/>
                </a:lnTo>
                <a:lnTo>
                  <a:pt x="272" y="234"/>
                </a:lnTo>
                <a:lnTo>
                  <a:pt x="277" y="243"/>
                </a:lnTo>
                <a:lnTo>
                  <a:pt x="279" y="252"/>
                </a:lnTo>
                <a:lnTo>
                  <a:pt x="277" y="261"/>
                </a:lnTo>
                <a:lnTo>
                  <a:pt x="272" y="270"/>
                </a:lnTo>
                <a:lnTo>
                  <a:pt x="272" y="270"/>
                </a:lnTo>
                <a:close/>
                <a:moveTo>
                  <a:pt x="121" y="34"/>
                </a:moveTo>
                <a:lnTo>
                  <a:pt x="121" y="34"/>
                </a:lnTo>
                <a:lnTo>
                  <a:pt x="105" y="36"/>
                </a:lnTo>
                <a:lnTo>
                  <a:pt x="89" y="41"/>
                </a:lnTo>
                <a:lnTo>
                  <a:pt x="74" y="49"/>
                </a:lnTo>
                <a:lnTo>
                  <a:pt x="60" y="60"/>
                </a:lnTo>
                <a:lnTo>
                  <a:pt x="51" y="72"/>
                </a:lnTo>
                <a:lnTo>
                  <a:pt x="42" y="87"/>
                </a:lnTo>
                <a:lnTo>
                  <a:pt x="36" y="103"/>
                </a:lnTo>
                <a:lnTo>
                  <a:pt x="34" y="121"/>
                </a:lnTo>
                <a:lnTo>
                  <a:pt x="34" y="121"/>
                </a:lnTo>
                <a:lnTo>
                  <a:pt x="36" y="139"/>
                </a:lnTo>
                <a:lnTo>
                  <a:pt x="42" y="156"/>
                </a:lnTo>
                <a:lnTo>
                  <a:pt x="51" y="170"/>
                </a:lnTo>
                <a:lnTo>
                  <a:pt x="60" y="183"/>
                </a:lnTo>
                <a:lnTo>
                  <a:pt x="74" y="194"/>
                </a:lnTo>
                <a:lnTo>
                  <a:pt x="89" y="201"/>
                </a:lnTo>
                <a:lnTo>
                  <a:pt x="105" y="206"/>
                </a:lnTo>
                <a:lnTo>
                  <a:pt x="121" y="208"/>
                </a:lnTo>
                <a:lnTo>
                  <a:pt x="121" y="208"/>
                </a:lnTo>
                <a:lnTo>
                  <a:pt x="140" y="206"/>
                </a:lnTo>
                <a:lnTo>
                  <a:pt x="156" y="201"/>
                </a:lnTo>
                <a:lnTo>
                  <a:pt x="170" y="194"/>
                </a:lnTo>
                <a:lnTo>
                  <a:pt x="183" y="183"/>
                </a:lnTo>
                <a:lnTo>
                  <a:pt x="194" y="170"/>
                </a:lnTo>
                <a:lnTo>
                  <a:pt x="203" y="156"/>
                </a:lnTo>
                <a:lnTo>
                  <a:pt x="208" y="139"/>
                </a:lnTo>
                <a:lnTo>
                  <a:pt x="210" y="121"/>
                </a:lnTo>
                <a:lnTo>
                  <a:pt x="210" y="121"/>
                </a:lnTo>
                <a:lnTo>
                  <a:pt x="208" y="103"/>
                </a:lnTo>
                <a:lnTo>
                  <a:pt x="203" y="87"/>
                </a:lnTo>
                <a:lnTo>
                  <a:pt x="194" y="72"/>
                </a:lnTo>
                <a:lnTo>
                  <a:pt x="183" y="60"/>
                </a:lnTo>
                <a:lnTo>
                  <a:pt x="170" y="49"/>
                </a:lnTo>
                <a:lnTo>
                  <a:pt x="156" y="41"/>
                </a:lnTo>
                <a:lnTo>
                  <a:pt x="140" y="36"/>
                </a:lnTo>
                <a:lnTo>
                  <a:pt x="121" y="34"/>
                </a:lnTo>
                <a:lnTo>
                  <a:pt x="121" y="34"/>
                </a:lnTo>
                <a:close/>
                <a:moveTo>
                  <a:pt x="158" y="139"/>
                </a:moveTo>
                <a:lnTo>
                  <a:pt x="87" y="139"/>
                </a:lnTo>
                <a:lnTo>
                  <a:pt x="87" y="139"/>
                </a:lnTo>
                <a:lnTo>
                  <a:pt x="80" y="138"/>
                </a:lnTo>
                <a:lnTo>
                  <a:pt x="74" y="134"/>
                </a:lnTo>
                <a:lnTo>
                  <a:pt x="71" y="128"/>
                </a:lnTo>
                <a:lnTo>
                  <a:pt x="71" y="121"/>
                </a:lnTo>
                <a:lnTo>
                  <a:pt x="71" y="121"/>
                </a:lnTo>
                <a:lnTo>
                  <a:pt x="71" y="114"/>
                </a:lnTo>
                <a:lnTo>
                  <a:pt x="74" y="109"/>
                </a:lnTo>
                <a:lnTo>
                  <a:pt x="80" y="105"/>
                </a:lnTo>
                <a:lnTo>
                  <a:pt x="87" y="103"/>
                </a:lnTo>
                <a:lnTo>
                  <a:pt x="158" y="103"/>
                </a:lnTo>
                <a:lnTo>
                  <a:pt x="158" y="103"/>
                </a:lnTo>
                <a:lnTo>
                  <a:pt x="163" y="105"/>
                </a:lnTo>
                <a:lnTo>
                  <a:pt x="170" y="109"/>
                </a:lnTo>
                <a:lnTo>
                  <a:pt x="174" y="114"/>
                </a:lnTo>
                <a:lnTo>
                  <a:pt x="174" y="121"/>
                </a:lnTo>
                <a:lnTo>
                  <a:pt x="174" y="121"/>
                </a:lnTo>
                <a:lnTo>
                  <a:pt x="174" y="128"/>
                </a:lnTo>
                <a:lnTo>
                  <a:pt x="170" y="134"/>
                </a:lnTo>
                <a:lnTo>
                  <a:pt x="163" y="138"/>
                </a:lnTo>
                <a:lnTo>
                  <a:pt x="158" y="139"/>
                </a:lnTo>
                <a:lnTo>
                  <a:pt x="158" y="13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Freeform 313"/>
          <p:cNvSpPr>
            <a:spLocks noEditPoints="1"/>
          </p:cNvSpPr>
          <p:nvPr/>
        </p:nvSpPr>
        <p:spPr bwMode="auto">
          <a:xfrm>
            <a:off x="7307589" y="2883855"/>
            <a:ext cx="244356" cy="244356"/>
          </a:xfrm>
          <a:custGeom>
            <a:avLst/>
            <a:gdLst>
              <a:gd name="T0" fmla="*/ 71 w 142"/>
              <a:gd name="T1" fmla="*/ 142 h 142"/>
              <a:gd name="T2" fmla="*/ 16 w 142"/>
              <a:gd name="T3" fmla="*/ 116 h 142"/>
              <a:gd name="T4" fmla="*/ 16 w 142"/>
              <a:gd name="T5" fmla="*/ 112 h 142"/>
              <a:gd name="T6" fmla="*/ 29 w 142"/>
              <a:gd name="T7" fmla="*/ 99 h 142"/>
              <a:gd name="T8" fmla="*/ 31 w 142"/>
              <a:gd name="T9" fmla="*/ 98 h 142"/>
              <a:gd name="T10" fmla="*/ 33 w 142"/>
              <a:gd name="T11" fmla="*/ 100 h 142"/>
              <a:gd name="T12" fmla="*/ 71 w 142"/>
              <a:gd name="T13" fmla="*/ 118 h 142"/>
              <a:gd name="T14" fmla="*/ 118 w 142"/>
              <a:gd name="T15" fmla="*/ 71 h 142"/>
              <a:gd name="T16" fmla="*/ 71 w 142"/>
              <a:gd name="T17" fmla="*/ 23 h 142"/>
              <a:gd name="T18" fmla="*/ 39 w 142"/>
              <a:gd name="T19" fmla="*/ 36 h 142"/>
              <a:gd name="T20" fmla="*/ 51 w 142"/>
              <a:gd name="T21" fmla="*/ 49 h 142"/>
              <a:gd name="T22" fmla="*/ 53 w 142"/>
              <a:gd name="T23" fmla="*/ 55 h 142"/>
              <a:gd name="T24" fmla="*/ 47 w 142"/>
              <a:gd name="T25" fmla="*/ 59 h 142"/>
              <a:gd name="T26" fmla="*/ 6 w 142"/>
              <a:gd name="T27" fmla="*/ 59 h 142"/>
              <a:gd name="T28" fmla="*/ 0 w 142"/>
              <a:gd name="T29" fmla="*/ 53 h 142"/>
              <a:gd name="T30" fmla="*/ 0 w 142"/>
              <a:gd name="T31" fmla="*/ 11 h 142"/>
              <a:gd name="T32" fmla="*/ 3 w 142"/>
              <a:gd name="T33" fmla="*/ 6 h 142"/>
              <a:gd name="T34" fmla="*/ 10 w 142"/>
              <a:gd name="T35" fmla="*/ 7 h 142"/>
              <a:gd name="T36" fmla="*/ 22 w 142"/>
              <a:gd name="T37" fmla="*/ 19 h 142"/>
              <a:gd name="T38" fmla="*/ 71 w 142"/>
              <a:gd name="T39" fmla="*/ 0 h 142"/>
              <a:gd name="T40" fmla="*/ 142 w 142"/>
              <a:gd name="T41" fmla="*/ 71 h 142"/>
              <a:gd name="T42" fmla="*/ 71 w 142"/>
              <a:gd name="T43" fmla="*/ 142 h 142"/>
              <a:gd name="T44" fmla="*/ 83 w 142"/>
              <a:gd name="T45" fmla="*/ 85 h 142"/>
              <a:gd name="T46" fmla="*/ 80 w 142"/>
              <a:gd name="T47" fmla="*/ 88 h 142"/>
              <a:gd name="T48" fmla="*/ 50 w 142"/>
              <a:gd name="T49" fmla="*/ 88 h 142"/>
              <a:gd name="T50" fmla="*/ 47 w 142"/>
              <a:gd name="T51" fmla="*/ 85 h 142"/>
              <a:gd name="T52" fmla="*/ 47 w 142"/>
              <a:gd name="T53" fmla="*/ 79 h 142"/>
              <a:gd name="T54" fmla="*/ 50 w 142"/>
              <a:gd name="T55" fmla="*/ 76 h 142"/>
              <a:gd name="T56" fmla="*/ 71 w 142"/>
              <a:gd name="T57" fmla="*/ 76 h 142"/>
              <a:gd name="T58" fmla="*/ 71 w 142"/>
              <a:gd name="T59" fmla="*/ 44 h 142"/>
              <a:gd name="T60" fmla="*/ 74 w 142"/>
              <a:gd name="T61" fmla="*/ 41 h 142"/>
              <a:gd name="T62" fmla="*/ 80 w 142"/>
              <a:gd name="T63" fmla="*/ 41 h 142"/>
              <a:gd name="T64" fmla="*/ 83 w 142"/>
              <a:gd name="T65" fmla="*/ 44 h 142"/>
              <a:gd name="T66" fmla="*/ 83 w 142"/>
              <a:gd name="T67" fmla="*/ 85 h 14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42" h="142">
                <a:moveTo>
                  <a:pt x="71" y="142"/>
                </a:moveTo>
                <a:cubicBezTo>
                  <a:pt x="50" y="142"/>
                  <a:pt x="30" y="132"/>
                  <a:pt x="16" y="116"/>
                </a:cubicBezTo>
                <a:cubicBezTo>
                  <a:pt x="15" y="115"/>
                  <a:pt x="15" y="113"/>
                  <a:pt x="16" y="112"/>
                </a:cubicBezTo>
                <a:cubicBezTo>
                  <a:pt x="29" y="99"/>
                  <a:pt x="29" y="99"/>
                  <a:pt x="29" y="99"/>
                </a:cubicBezTo>
                <a:cubicBezTo>
                  <a:pt x="30" y="99"/>
                  <a:pt x="30" y="98"/>
                  <a:pt x="31" y="98"/>
                </a:cubicBezTo>
                <a:cubicBezTo>
                  <a:pt x="32" y="98"/>
                  <a:pt x="33" y="99"/>
                  <a:pt x="33" y="100"/>
                </a:cubicBezTo>
                <a:cubicBezTo>
                  <a:pt x="42" y="111"/>
                  <a:pt x="56" y="118"/>
                  <a:pt x="71" y="118"/>
                </a:cubicBezTo>
                <a:cubicBezTo>
                  <a:pt x="97" y="118"/>
                  <a:pt x="118" y="97"/>
                  <a:pt x="118" y="71"/>
                </a:cubicBezTo>
                <a:cubicBezTo>
                  <a:pt x="118" y="45"/>
                  <a:pt x="97" y="23"/>
                  <a:pt x="71" y="23"/>
                </a:cubicBezTo>
                <a:cubicBezTo>
                  <a:pt x="59" y="23"/>
                  <a:pt x="47" y="28"/>
                  <a:pt x="39" y="36"/>
                </a:cubicBezTo>
                <a:cubicBezTo>
                  <a:pt x="51" y="49"/>
                  <a:pt x="51" y="49"/>
                  <a:pt x="51" y="49"/>
                </a:cubicBezTo>
                <a:cubicBezTo>
                  <a:pt x="53" y="50"/>
                  <a:pt x="53" y="53"/>
                  <a:pt x="53" y="55"/>
                </a:cubicBezTo>
                <a:cubicBezTo>
                  <a:pt x="52" y="57"/>
                  <a:pt x="50" y="59"/>
                  <a:pt x="47" y="59"/>
                </a:cubicBezTo>
                <a:cubicBezTo>
                  <a:pt x="6" y="59"/>
                  <a:pt x="6" y="59"/>
                  <a:pt x="6" y="59"/>
                </a:cubicBezTo>
                <a:cubicBezTo>
                  <a:pt x="2" y="59"/>
                  <a:pt x="0" y="56"/>
                  <a:pt x="0" y="53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9"/>
                  <a:pt x="1" y="7"/>
                  <a:pt x="3" y="6"/>
                </a:cubicBezTo>
                <a:cubicBezTo>
                  <a:pt x="6" y="5"/>
                  <a:pt x="8" y="6"/>
                  <a:pt x="10" y="7"/>
                </a:cubicBezTo>
                <a:cubicBezTo>
                  <a:pt x="22" y="19"/>
                  <a:pt x="22" y="19"/>
                  <a:pt x="22" y="19"/>
                </a:cubicBezTo>
                <a:cubicBezTo>
                  <a:pt x="35" y="7"/>
                  <a:pt x="53" y="0"/>
                  <a:pt x="71" y="0"/>
                </a:cubicBezTo>
                <a:cubicBezTo>
                  <a:pt x="110" y="0"/>
                  <a:pt x="142" y="31"/>
                  <a:pt x="142" y="71"/>
                </a:cubicBezTo>
                <a:cubicBezTo>
                  <a:pt x="142" y="110"/>
                  <a:pt x="110" y="142"/>
                  <a:pt x="71" y="142"/>
                </a:cubicBezTo>
                <a:close/>
                <a:moveTo>
                  <a:pt x="83" y="85"/>
                </a:moveTo>
                <a:cubicBezTo>
                  <a:pt x="83" y="87"/>
                  <a:pt x="81" y="88"/>
                  <a:pt x="80" y="88"/>
                </a:cubicBezTo>
                <a:cubicBezTo>
                  <a:pt x="50" y="88"/>
                  <a:pt x="50" y="88"/>
                  <a:pt x="50" y="88"/>
                </a:cubicBezTo>
                <a:cubicBezTo>
                  <a:pt x="48" y="88"/>
                  <a:pt x="47" y="87"/>
                  <a:pt x="47" y="85"/>
                </a:cubicBezTo>
                <a:cubicBezTo>
                  <a:pt x="47" y="79"/>
                  <a:pt x="47" y="79"/>
                  <a:pt x="47" y="79"/>
                </a:cubicBezTo>
                <a:cubicBezTo>
                  <a:pt x="47" y="78"/>
                  <a:pt x="48" y="76"/>
                  <a:pt x="50" y="76"/>
                </a:cubicBezTo>
                <a:cubicBezTo>
                  <a:pt x="71" y="76"/>
                  <a:pt x="71" y="76"/>
                  <a:pt x="71" y="76"/>
                </a:cubicBezTo>
                <a:cubicBezTo>
                  <a:pt x="71" y="44"/>
                  <a:pt x="71" y="44"/>
                  <a:pt x="71" y="44"/>
                </a:cubicBezTo>
                <a:cubicBezTo>
                  <a:pt x="71" y="42"/>
                  <a:pt x="72" y="41"/>
                  <a:pt x="74" y="41"/>
                </a:cubicBezTo>
                <a:cubicBezTo>
                  <a:pt x="80" y="41"/>
                  <a:pt x="80" y="41"/>
                  <a:pt x="80" y="41"/>
                </a:cubicBezTo>
                <a:cubicBezTo>
                  <a:pt x="81" y="41"/>
                  <a:pt x="83" y="42"/>
                  <a:pt x="83" y="44"/>
                </a:cubicBezTo>
                <a:lnTo>
                  <a:pt x="83" y="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xtLst/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IN" sz="1013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840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64105" y="769669"/>
            <a:ext cx="5949068" cy="4047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835172" y="143893"/>
            <a:ext cx="54182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 is </a:t>
            </a:r>
            <a:r>
              <a:rPr lang="en-U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Asset-Based 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Financing For?</a:t>
            </a:r>
            <a:endParaRPr lang="en-US" sz="2400" dirty="0">
              <a:effectLst/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805" y="918686"/>
            <a:ext cx="5627668" cy="3749566"/>
          </a:xfrm>
          <a:prstGeom prst="rect">
            <a:avLst/>
          </a:prstGeom>
        </p:spPr>
      </p:pic>
      <p:sp>
        <p:nvSpPr>
          <p:cNvPr id="9" name="Snip Diagonal Corner Rectangle 8"/>
          <p:cNvSpPr/>
          <p:nvPr/>
        </p:nvSpPr>
        <p:spPr>
          <a:xfrm>
            <a:off x="338610" y="769669"/>
            <a:ext cx="3188377" cy="1876926"/>
          </a:xfrm>
          <a:prstGeom prst="snip2DiagRect">
            <a:avLst/>
          </a:prstGeom>
          <a:solidFill>
            <a:srgbClr val="12821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nip Diagonal Corner Rectangle 9"/>
          <p:cNvSpPr/>
          <p:nvPr/>
        </p:nvSpPr>
        <p:spPr>
          <a:xfrm>
            <a:off x="5610451" y="2952375"/>
            <a:ext cx="3188377" cy="1876926"/>
          </a:xfrm>
          <a:prstGeom prst="snip2Diag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918506" y="3028376"/>
            <a:ext cx="30137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Asset-based </a:t>
            </a: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financing lenders fund these rapidly growing businesses, </a:t>
            </a:r>
            <a:endParaRPr lang="en-US" sz="1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helping </a:t>
            </a: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 position themselves for further  growth &amp; success</a:t>
            </a:r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3447" y="830969"/>
            <a:ext cx="323393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Asset-based </a:t>
            </a: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financing </a:t>
            </a:r>
            <a:endParaRPr lang="en-US" sz="1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loans </a:t>
            </a: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used </a:t>
            </a:r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</a:p>
          <a:p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businesses </a:t>
            </a: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 </a:t>
            </a:r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working </a:t>
            </a: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 &amp; </a:t>
            </a:r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cash</a:t>
            </a:r>
          </a:p>
          <a:p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flow</a:t>
            </a: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typically due to a </a:t>
            </a:r>
            <a:endParaRPr lang="en-US" sz="18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period </a:t>
            </a:r>
            <a:r>
              <a:rPr lang="en-US" sz="1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rapid growth</a:t>
            </a:r>
            <a:r>
              <a:rPr lang="en-US" sz="1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1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862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41391" y="131861"/>
            <a:ext cx="634321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is </a:t>
            </a:r>
            <a:r>
              <a:rPr lang="en-US" sz="2400" b="1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Asset-Based </a:t>
            </a: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Financing Used For?</a:t>
            </a:r>
            <a:endParaRPr lang="en-US" sz="2400" dirty="0">
              <a:effectLst/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21386" y="680039"/>
            <a:ext cx="80731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Asset-based </a:t>
            </a:r>
            <a:r>
              <a:rPr lang="en-US" sz="1800" dirty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financing is used by </a:t>
            </a:r>
            <a:r>
              <a:rPr lang="en-US" sz="1800" dirty="0" smtClean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small, medium </a:t>
            </a:r>
            <a:r>
              <a:rPr lang="en-US" sz="1800" dirty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&amp; large companies for </a:t>
            </a:r>
            <a:endParaRPr lang="en-US" sz="1800" dirty="0" smtClean="0">
              <a:solidFill>
                <a:srgbClr val="128212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r>
              <a:rPr lang="en-US" sz="1800" dirty="0" smtClean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 </a:t>
            </a:r>
            <a:r>
              <a:rPr lang="en-US" sz="1800" dirty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variety of purposes, including:</a:t>
            </a:r>
            <a:endParaRPr lang="en-US" sz="1800" dirty="0">
              <a:solidFill>
                <a:srgbClr val="128212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938958" y="789493"/>
            <a:ext cx="144379" cy="14437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/>
          <p:cNvGrpSpPr/>
          <p:nvPr/>
        </p:nvGrpSpPr>
        <p:grpSpPr>
          <a:xfrm>
            <a:off x="4690790" y="1542668"/>
            <a:ext cx="4010070" cy="2947140"/>
            <a:chOff x="4429857" y="1588168"/>
            <a:chExt cx="4389290" cy="292446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9857" y="1588168"/>
              <a:ext cx="4389290" cy="2924468"/>
            </a:xfrm>
            <a:prstGeom prst="octagon">
              <a:avLst/>
            </a:prstGeom>
            <a:ln>
              <a:solidFill>
                <a:srgbClr val="128212"/>
              </a:solidFill>
            </a:ln>
          </p:spPr>
        </p:pic>
        <p:sp>
          <p:nvSpPr>
            <p:cNvPr id="8" name="Octagon 7"/>
            <p:cNvSpPr/>
            <p:nvPr/>
          </p:nvSpPr>
          <p:spPr>
            <a:xfrm>
              <a:off x="4603197" y="1714897"/>
              <a:ext cx="4042611" cy="2671011"/>
            </a:xfrm>
            <a:prstGeom prst="octagon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1747872" y="2077515"/>
            <a:ext cx="1459197" cy="1744579"/>
            <a:chOff x="1287378" y="1900989"/>
            <a:chExt cx="1328371" cy="1588167"/>
          </a:xfrm>
        </p:grpSpPr>
        <p:sp>
          <p:nvSpPr>
            <p:cNvPr id="17" name="Freeform 16"/>
            <p:cNvSpPr/>
            <p:nvPr/>
          </p:nvSpPr>
          <p:spPr>
            <a:xfrm>
              <a:off x="1359568" y="1973178"/>
              <a:ext cx="1155032" cy="1443789"/>
            </a:xfrm>
            <a:custGeom>
              <a:avLst/>
              <a:gdLst>
                <a:gd name="connsiteX0" fmla="*/ 0 w 1155032"/>
                <a:gd name="connsiteY0" fmla="*/ 0 h 1997242"/>
                <a:gd name="connsiteX1" fmla="*/ 1070811 w 1155032"/>
                <a:gd name="connsiteY1" fmla="*/ 481263 h 1997242"/>
                <a:gd name="connsiteX2" fmla="*/ 1070811 w 1155032"/>
                <a:gd name="connsiteY2" fmla="*/ 481263 h 1997242"/>
                <a:gd name="connsiteX3" fmla="*/ 60158 w 1155032"/>
                <a:gd name="connsiteY3" fmla="*/ 986589 h 1997242"/>
                <a:gd name="connsiteX4" fmla="*/ 60158 w 1155032"/>
                <a:gd name="connsiteY4" fmla="*/ 986589 h 1997242"/>
                <a:gd name="connsiteX5" fmla="*/ 1155032 w 1155032"/>
                <a:gd name="connsiteY5" fmla="*/ 1443789 h 1997242"/>
                <a:gd name="connsiteX6" fmla="*/ 1155032 w 1155032"/>
                <a:gd name="connsiteY6" fmla="*/ 1443789 h 1997242"/>
                <a:gd name="connsiteX7" fmla="*/ 72190 w 1155032"/>
                <a:gd name="connsiteY7" fmla="*/ 1997242 h 1997242"/>
                <a:gd name="connsiteX0" fmla="*/ 0 w 1155032"/>
                <a:gd name="connsiteY0" fmla="*/ 0 h 1443789"/>
                <a:gd name="connsiteX1" fmla="*/ 1070811 w 1155032"/>
                <a:gd name="connsiteY1" fmla="*/ 481263 h 1443789"/>
                <a:gd name="connsiteX2" fmla="*/ 1070811 w 1155032"/>
                <a:gd name="connsiteY2" fmla="*/ 481263 h 1443789"/>
                <a:gd name="connsiteX3" fmla="*/ 60158 w 1155032"/>
                <a:gd name="connsiteY3" fmla="*/ 986589 h 1443789"/>
                <a:gd name="connsiteX4" fmla="*/ 60158 w 1155032"/>
                <a:gd name="connsiteY4" fmla="*/ 986589 h 1443789"/>
                <a:gd name="connsiteX5" fmla="*/ 1155032 w 1155032"/>
                <a:gd name="connsiteY5" fmla="*/ 1443789 h 1443789"/>
                <a:gd name="connsiteX6" fmla="*/ 1155032 w 1155032"/>
                <a:gd name="connsiteY6" fmla="*/ 1443789 h 14437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155032" h="1443789">
                  <a:moveTo>
                    <a:pt x="0" y="0"/>
                  </a:moveTo>
                  <a:lnTo>
                    <a:pt x="1070811" y="481263"/>
                  </a:lnTo>
                  <a:lnTo>
                    <a:pt x="1070811" y="481263"/>
                  </a:lnTo>
                  <a:lnTo>
                    <a:pt x="60158" y="986589"/>
                  </a:lnTo>
                  <a:lnTo>
                    <a:pt x="60158" y="986589"/>
                  </a:lnTo>
                  <a:lnTo>
                    <a:pt x="1155032" y="1443789"/>
                  </a:lnTo>
                  <a:lnTo>
                    <a:pt x="1155032" y="1443789"/>
                  </a:ln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2312513" y="2382511"/>
              <a:ext cx="144379" cy="144379"/>
            </a:xfrm>
            <a:prstGeom prst="ellipse">
              <a:avLst/>
            </a:prstGeom>
            <a:solidFill>
              <a:srgbClr val="1282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1287378" y="1900989"/>
              <a:ext cx="144379" cy="144379"/>
            </a:xfrm>
            <a:prstGeom prst="ellipse">
              <a:avLst/>
            </a:prstGeom>
            <a:solidFill>
              <a:srgbClr val="1282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1359567" y="2899610"/>
              <a:ext cx="144379" cy="144379"/>
            </a:xfrm>
            <a:prstGeom prst="ellipse">
              <a:avLst/>
            </a:prstGeom>
            <a:solidFill>
              <a:srgbClr val="1282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2471370" y="3344777"/>
              <a:ext cx="144379" cy="144379"/>
            </a:xfrm>
            <a:prstGeom prst="ellipse">
              <a:avLst/>
            </a:prstGeom>
            <a:solidFill>
              <a:srgbClr val="12821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Rectangle 23"/>
          <p:cNvSpPr/>
          <p:nvPr/>
        </p:nvSpPr>
        <p:spPr>
          <a:xfrm>
            <a:off x="1042711" y="1714897"/>
            <a:ext cx="162685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Working </a:t>
            </a:r>
            <a:r>
              <a:rPr lang="en-US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endParaRPr lang="en-US" sz="1600" dirty="0"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97787" y="2393371"/>
            <a:ext cx="12576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Growth &amp; Acquisition</a:t>
            </a:r>
            <a:endParaRPr lang="en-US" sz="1600" dirty="0"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85011" y="2971036"/>
            <a:ext cx="14727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Refinancing &amp; Restructuring</a:t>
            </a:r>
            <a:endParaRPr lang="en-US" sz="1600" dirty="0"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314413" y="3844871"/>
            <a:ext cx="162671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Recapitalization &amp; Buyout</a:t>
            </a:r>
            <a:endParaRPr lang="en-US" sz="1600" dirty="0"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56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234" y="872202"/>
            <a:ext cx="3977533" cy="1102573"/>
          </a:xfrm>
          <a:prstGeom prst="rect">
            <a:avLst/>
          </a:prstGeom>
          <a:ln>
            <a:noFill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950764" y="2486561"/>
            <a:ext cx="7304820" cy="46166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en-US" sz="2400" b="1" dirty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learn more </a:t>
            </a:r>
            <a:r>
              <a:rPr lang="en-US" sz="2400" b="1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about </a:t>
            </a:r>
            <a:r>
              <a:rPr lang="en-US" sz="2400" b="1" smtClean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asset-based </a:t>
            </a:r>
            <a:r>
              <a:rPr lang="en-US" sz="2400" b="1" dirty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financing, visit:</a:t>
            </a:r>
            <a:endParaRPr lang="en-US" sz="2400" b="1" dirty="0">
              <a:solidFill>
                <a:srgbClr val="128212"/>
              </a:solidFill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408759" y="3234592"/>
            <a:ext cx="4388830" cy="4770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500" b="1" u="sng" dirty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www.YourFundingTree.com</a:t>
            </a:r>
            <a:endParaRPr lang="en-US" sz="2500" b="1" dirty="0">
              <a:solidFill>
                <a:srgbClr val="128212"/>
              </a:solidFill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018111" y="3975658"/>
            <a:ext cx="1170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tabLst>
                <a:tab pos="2232660" algn="l"/>
              </a:tabLst>
            </a:pPr>
            <a:r>
              <a:rPr lang="en-US" sz="2400" b="1" dirty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Today!</a:t>
            </a:r>
            <a:endParaRPr lang="en-US" sz="2400" b="1" dirty="0">
              <a:solidFill>
                <a:srgbClr val="128212"/>
              </a:solidFill>
              <a:latin typeface="New York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4823390"/>
            <a:ext cx="9144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© 2019 Your </a:t>
            </a:r>
            <a:r>
              <a:rPr lang="en-US" sz="800" dirty="0" smtClean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FundingTree </a:t>
            </a:r>
            <a:r>
              <a:rPr lang="en-US" sz="800" dirty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		 </a:t>
            </a:r>
            <a:r>
              <a:rPr lang="en-US" sz="800" dirty="0" smtClean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        </a:t>
            </a:r>
            <a:r>
              <a:rPr lang="en-US" sz="800" dirty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	                 	</a:t>
            </a:r>
            <a:r>
              <a:rPr lang="en-US" sz="800" dirty="0" smtClean="0">
                <a:solidFill>
                  <a:srgbClr val="12821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                                                            www.YourFundingTree.com</a:t>
            </a:r>
            <a:endParaRPr lang="en-US" sz="800" dirty="0">
              <a:solidFill>
                <a:srgbClr val="128212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  <a:ln w="38100">
            <a:solidFill>
              <a:srgbClr val="12821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63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246</TotalTime>
  <Words>188</Words>
  <Application>Microsoft Office PowerPoint</Application>
  <PresentationFormat>On-screen Show (16:9)</PresentationFormat>
  <Paragraphs>31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Syed Afzal Hussain</dc:creator>
  <cp:lastModifiedBy>Calla Hinton</cp:lastModifiedBy>
  <cp:revision>35</cp:revision>
  <dcterms:created xsi:type="dcterms:W3CDTF">2019-09-18T04:19:34Z</dcterms:created>
  <dcterms:modified xsi:type="dcterms:W3CDTF">2019-10-14T12:45:12Z</dcterms:modified>
</cp:coreProperties>
</file>